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4"/>
  </p:sldMasterIdLst>
  <p:notesMasterIdLst>
    <p:notesMasterId r:id="rId29"/>
  </p:notesMasterIdLst>
  <p:sldIdLst>
    <p:sldId id="256" r:id="rId5"/>
    <p:sldId id="261" r:id="rId6"/>
    <p:sldId id="264" r:id="rId7"/>
    <p:sldId id="281" r:id="rId8"/>
    <p:sldId id="259" r:id="rId9"/>
    <p:sldId id="260" r:id="rId10"/>
    <p:sldId id="262" r:id="rId11"/>
    <p:sldId id="265" r:id="rId12"/>
    <p:sldId id="266" r:id="rId13"/>
    <p:sldId id="268" r:id="rId14"/>
    <p:sldId id="286" r:id="rId15"/>
    <p:sldId id="280" r:id="rId16"/>
    <p:sldId id="267" r:id="rId17"/>
    <p:sldId id="271" r:id="rId18"/>
    <p:sldId id="279" r:id="rId19"/>
    <p:sldId id="284" r:id="rId20"/>
    <p:sldId id="283" r:id="rId21"/>
    <p:sldId id="288" r:id="rId22"/>
    <p:sldId id="270" r:id="rId23"/>
    <p:sldId id="277" r:id="rId24"/>
    <p:sldId id="278" r:id="rId25"/>
    <p:sldId id="282" r:id="rId26"/>
    <p:sldId id="289" r:id="rId27"/>
    <p:sldId id="272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108AD4"/>
    <a:srgbClr val="0B63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 showGuides="1">
      <p:cViewPr>
        <p:scale>
          <a:sx n="104" d="100"/>
          <a:sy n="104" d="100"/>
        </p:scale>
        <p:origin x="-540" y="558"/>
      </p:cViewPr>
      <p:guideLst>
        <p:guide orient="horz" pos="2864"/>
        <p:guide pos="201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86B230-79F6-4483-A655-B44446166B40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54BEFF-4841-4D0A-8C2E-5AA91441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292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54BEFF-4841-4D0A-8C2E-5AA91441E6E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112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OWERPOINT TEST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8761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H POWERPOINT SAMPLES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391" cy="685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01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H POWERPOINT SAMPLES3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391" cy="685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566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H POWERPOINT SAMPLES4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391" cy="685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27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E4690-7581-BE46-8176-D17A405BE272}" type="datetimeFigureOut">
              <a:rPr lang="en-US" smtClean="0"/>
              <a:pPr/>
              <a:t>1/8/2018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7821-5D2F-224E-9556-A5D01F2E1E8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AH POWERPOINT SAMPLES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391" cy="685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722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318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E4690-7581-BE46-8176-D17A405BE272}" type="datetimeFigureOut">
              <a:rPr lang="en-US" smtClean="0"/>
              <a:pPr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F7821-5D2F-224E-9556-A5D01F2E1E8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AH POWERPOINT SAMPLES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" y="0"/>
            <a:ext cx="9143391" cy="685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201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  <p:sldLayoutId id="2147483655" r:id="rId3"/>
    <p:sldLayoutId id="2147483656" r:id="rId4"/>
    <p:sldLayoutId id="2147483657" r:id="rId5"/>
    <p:sldLayoutId id="2147483662" r:id="rId6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.uk/imgres?imgurl=http://www.gratefulfoodie.com/wp-content/uploads/2011/12/EpiPen_2-300x220.png&amp;imgrefurl=http://www.gratefulfoodie.com/whats-up-with-the-epi-pen-2-packs/&amp;usg=___awK38S8M07RBXg6vX6ULCvwg2M=&amp;h=220&amp;w=300&amp;sz=101&amp;hl=en&amp;start=3&amp;sig2=7zaKHnkC3MeeROtuBW5-7w&amp;zoom=1&amp;tbnid=u_k1VyFdMTWfxM:&amp;tbnh=85&amp;tbnw=116&amp;ei=OfS1UMKOEaKN0wWn24CwCA&amp;prev=/search?q=epipen+2&amp;hl=en&amp;gbv=2&amp;tbm=isch&amp;itbs=1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co.uk/url?sa=i&amp;rct=j&amp;q=&amp;esrc=s&amp;source=images&amp;cd=&amp;ved=0ahUKEwiH5-vgsO_UAhWLbhQKHev4DdoQjRwIBw&amp;url=http://www.emerade.com/hcp/adrenaline-auto-injector&amp;psig=AFQjCNGk7yh42gPAa3PMkBDvZHojWSaTFQ&amp;ust=1499249230312981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hyperlink" Target="http://www.google.co.uk/url?sa=i&amp;rct=j&amp;q=&amp;esrc=s&amp;source=images&amp;cd=&amp;ved=0ahUKEwiH5-vgsO_UAhWLbhQKHev4DdoQjRwIBw&amp;url=http://www.emerade.com/hcp/adrenaline-auto-injector&amp;psig=AFQjCNGk7yh42gPAa3PMkBDvZHojWSaTFQ&amp;ust=1499249230312981" TargetMode="Externa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ext.co.uk/" TargetMode="External"/><Relationship Id="rId2" Type="http://schemas.openxmlformats.org/officeDocument/2006/relationships/hyperlink" Target="http://www.allergynorthwest.nhs.uk/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emerade-bausch.co.uk/" TargetMode="External"/><Relationship Id="rId4" Type="http://schemas.openxmlformats.org/officeDocument/2006/relationships/hyperlink" Target="http://www.anaphylaxis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864608" y="2200295"/>
            <a:ext cx="400507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00" b="1" dirty="0" smtClean="0">
                <a:solidFill>
                  <a:srgbClr val="0B63B2"/>
                </a:solidFill>
              </a:rPr>
              <a:t>Managing Children with Severe </a:t>
            </a:r>
            <a:r>
              <a:rPr lang="en-US" sz="3400" b="1" dirty="0">
                <a:solidFill>
                  <a:srgbClr val="0B63B2"/>
                </a:solidFill>
              </a:rPr>
              <a:t>A</a:t>
            </a:r>
            <a:r>
              <a:rPr lang="en-US" sz="3400" b="1" dirty="0" smtClean="0">
                <a:solidFill>
                  <a:srgbClr val="0B63B2"/>
                </a:solidFill>
              </a:rPr>
              <a:t>llergies in Schools</a:t>
            </a:r>
            <a:endParaRPr lang="en-US" sz="3400" b="1" dirty="0">
              <a:solidFill>
                <a:srgbClr val="0B63B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15975" y="380654"/>
            <a:ext cx="3800516" cy="6434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3600" b="1" dirty="0" smtClean="0">
              <a:solidFill>
                <a:srgbClr val="0B63B2"/>
              </a:solidFill>
            </a:endParaRPr>
          </a:p>
          <a:p>
            <a:pPr algn="l"/>
            <a:r>
              <a:rPr lang="en-GB" sz="3600" b="1" dirty="0" smtClean="0">
                <a:solidFill>
                  <a:srgbClr val="0B63B2"/>
                </a:solidFill>
              </a:rPr>
              <a:t>Allergic Symptoms</a:t>
            </a:r>
          </a:p>
          <a:p>
            <a:pPr algn="l"/>
            <a:endParaRPr lang="en-GB" sz="3600" b="1" dirty="0">
              <a:solidFill>
                <a:srgbClr val="108AD4"/>
              </a:solidFill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948817" y="1225297"/>
            <a:ext cx="7246365" cy="43891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Can be mild</a:t>
            </a:r>
          </a:p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For example from skin contact or minimal ingestion and may include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Hives/itchy skin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Itchy eyes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Eye Swelling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Runny Nose/sneezing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Lip Swelling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Tingling sensation of lips/tongue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i="1" dirty="0" smtClean="0">
                <a:solidFill>
                  <a:srgbClr val="000000"/>
                </a:solidFill>
              </a:rPr>
              <a:t>Child not too distressed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739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90355" y="362366"/>
            <a:ext cx="3800516" cy="6434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3600" b="1" dirty="0" smtClean="0">
              <a:solidFill>
                <a:srgbClr val="0B63B2"/>
              </a:solidFill>
            </a:endParaRPr>
          </a:p>
          <a:p>
            <a:pPr algn="l"/>
            <a:r>
              <a:rPr lang="en-GB" sz="3600" b="1" dirty="0" smtClean="0">
                <a:solidFill>
                  <a:srgbClr val="0B63B2"/>
                </a:solidFill>
              </a:rPr>
              <a:t>Allergic Symptoms</a:t>
            </a:r>
          </a:p>
          <a:p>
            <a:pPr algn="l"/>
            <a:endParaRPr lang="en-GB" sz="3600" b="1" dirty="0">
              <a:solidFill>
                <a:srgbClr val="108AD4"/>
              </a:solidFill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861694" y="1203827"/>
            <a:ext cx="7655687" cy="4206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Can be severe and may include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Severe swelling of mouth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Severe tongue swelling (“fat tongue”)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Complaining of throat closing over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Coughing and wheezing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Sense of “impending doom”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Difficulty in breathing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Collapse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19672" y="3306947"/>
            <a:ext cx="1700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Anaphylaxis</a:t>
            </a:r>
            <a:endParaRPr lang="en-GB" sz="2400" dirty="0"/>
          </a:p>
        </p:txBody>
      </p:sp>
      <p:sp>
        <p:nvSpPr>
          <p:cNvPr id="6" name="Right Brace 5"/>
          <p:cNvSpPr/>
          <p:nvPr/>
        </p:nvSpPr>
        <p:spPr>
          <a:xfrm>
            <a:off x="5843016" y="1840171"/>
            <a:ext cx="438912" cy="3532371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51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15974" y="283464"/>
            <a:ext cx="4661281" cy="8229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rgbClr val="0B63B2"/>
                </a:solidFill>
              </a:rPr>
              <a:t>Severe Allergic Reaction 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815975" y="2136522"/>
            <a:ext cx="7303897" cy="21245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endParaRPr lang="en-GB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6458814"/>
              </p:ext>
            </p:extLst>
          </p:nvPr>
        </p:nvGraphicFramePr>
        <p:xfrm>
          <a:off x="1652524" y="1106424"/>
          <a:ext cx="4168711" cy="4008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Photo Editor Photo" r:id="rId3" imgW="2790476" imgH="3809524" progId="MSPhotoEd.3">
                  <p:embed/>
                </p:oleObj>
              </mc:Choice>
              <mc:Fallback>
                <p:oleObj name="Photo Editor Photo" r:id="rId3" imgW="2790476" imgH="3809524" progId="MSPhotoEd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2524" y="1106424"/>
                        <a:ext cx="4168711" cy="4008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46320" y="5163170"/>
            <a:ext cx="417880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r>
              <a:rPr lang="en-GB" sz="1800" i="1" dirty="0">
                <a:latin typeface="Times New Roman" pitchFamily="18" charset="0"/>
                <a:cs typeface="Arial" charset="0"/>
              </a:rPr>
              <a:t>Picture courtesy of Anaphylaxis Campaign</a:t>
            </a:r>
            <a:r>
              <a:rPr lang="en-GB" sz="1800" dirty="0">
                <a:latin typeface="Times New Roman" pitchFamily="18" charset="0"/>
                <a:cs typeface="Arial" charset="0"/>
              </a:rPr>
              <a:t> </a:t>
            </a:r>
            <a:endParaRPr lang="en-US" sz="1800" dirty="0">
              <a:latin typeface="Times New Roman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38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15975" y="841248"/>
            <a:ext cx="4157132" cy="82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solidFill>
                  <a:srgbClr val="0B63B2"/>
                </a:solidFill>
              </a:rPr>
              <a:t>What is Anaphylaxis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815975" y="2136522"/>
            <a:ext cx="7303897" cy="212458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200" dirty="0" smtClean="0">
                <a:solidFill>
                  <a:srgbClr val="000000"/>
                </a:solidFill>
              </a:rPr>
              <a:t>Anaphylaxis is a severe systemic allergic reaction</a:t>
            </a:r>
          </a:p>
          <a:p>
            <a:pPr marL="457200" indent="-4572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200" dirty="0" smtClean="0">
                <a:solidFill>
                  <a:srgbClr val="000000"/>
                </a:solidFill>
              </a:rPr>
              <a:t>At the extreme end of the allergic spectrum</a:t>
            </a:r>
          </a:p>
          <a:p>
            <a:pPr marL="457200" indent="-4572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200" dirty="0" smtClean="0">
                <a:solidFill>
                  <a:srgbClr val="000000"/>
                </a:solidFill>
              </a:rPr>
              <a:t>The whole body is affected usually within minutes of exposure to the allergen</a:t>
            </a:r>
          </a:p>
          <a:p>
            <a:pPr marL="457200" indent="-4572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200" dirty="0">
                <a:solidFill>
                  <a:srgbClr val="000000"/>
                </a:solidFill>
              </a:rPr>
              <a:t>I</a:t>
            </a:r>
            <a:r>
              <a:rPr lang="en-GB" sz="2200" dirty="0" smtClean="0">
                <a:solidFill>
                  <a:srgbClr val="000000"/>
                </a:solidFill>
              </a:rPr>
              <a:t>t can take seconds or several hours </a:t>
            </a:r>
          </a:p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187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87400" y="832104"/>
            <a:ext cx="5044100" cy="8229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solidFill>
                  <a:srgbClr val="0B63B2"/>
                </a:solidFill>
              </a:rPr>
              <a:t>Definition of Anaphylaxis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815974" y="2014664"/>
            <a:ext cx="7578217" cy="168865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r>
              <a:rPr lang="en-GB" sz="2800" dirty="0" smtClean="0">
                <a:solidFill>
                  <a:srgbClr val="000000"/>
                </a:solidFill>
              </a:rPr>
              <a:t>Anaphylaxis involves one or both of two features:-</a:t>
            </a:r>
          </a:p>
          <a:p>
            <a:pPr marL="457200" indent="-4572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800" dirty="0" smtClean="0">
                <a:solidFill>
                  <a:srgbClr val="000000"/>
                </a:solidFill>
              </a:rPr>
              <a:t>Respiratory Difficulty – Swelling of the airway or asthma</a:t>
            </a:r>
          </a:p>
          <a:p>
            <a:pPr marL="457200" indent="-4572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800" dirty="0" smtClean="0">
                <a:solidFill>
                  <a:srgbClr val="000000"/>
                </a:solidFill>
              </a:rPr>
              <a:t>Hypotension – Fainting, collapse or unconsciousness  </a:t>
            </a:r>
          </a:p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7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71485" y="377260"/>
            <a:ext cx="3416468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solidFill>
                  <a:srgbClr val="0B63B2"/>
                </a:solidFill>
              </a:rPr>
              <a:t>Common Causes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362455" y="1179577"/>
            <a:ext cx="3209545" cy="445175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Peanuts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Tree Nuts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Milk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Egg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Sesame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Fish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Shell Fish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 Venom (Wasp or Bee)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Kiwi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Latex</a:t>
            </a:r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39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87400" y="490383"/>
            <a:ext cx="2300899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solidFill>
                  <a:srgbClr val="0B63B2"/>
                </a:solidFill>
              </a:rPr>
              <a:t>Treatments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214532" y="1371601"/>
            <a:ext cx="6768180" cy="36393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Adrenaline is the mainstay of treatment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Reverses swelling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Relieves Asthma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Constricts blood vessels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Stimulates heartbeats</a:t>
            </a:r>
          </a:p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endParaRPr lang="en-GB" sz="2400" dirty="0" smtClean="0">
              <a:solidFill>
                <a:srgbClr val="000000"/>
              </a:solidFill>
            </a:endParaRPr>
          </a:p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r>
              <a:rPr lang="en-GB" sz="2400" dirty="0" smtClean="0">
                <a:solidFill>
                  <a:srgbClr val="000000"/>
                </a:solidFill>
              </a:rPr>
              <a:t>Antihistamines and reliever (blue) asthma inhalers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4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57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87400" y="696780"/>
            <a:ext cx="5431536" cy="9399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solidFill>
                  <a:srgbClr val="0B63B2"/>
                </a:solidFill>
              </a:rPr>
              <a:t>Adrenaline Auto Injector (AAI) Devices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48054" y="2195638"/>
            <a:ext cx="6149403" cy="1914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r>
              <a:rPr lang="en-GB" dirty="0" smtClean="0">
                <a:solidFill>
                  <a:srgbClr val="000000"/>
                </a:solidFill>
              </a:rPr>
              <a:t>Epipen 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Epipen Junior 0.15 mg strength children 15-25 kgs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Epipen 0.3 mgs strength for children &gt;25 kgs</a:t>
            </a:r>
          </a:p>
        </p:txBody>
      </p:sp>
      <p:pic>
        <p:nvPicPr>
          <p:cNvPr id="1026" name="Picture 2" descr="http://t1.gstatic.com/images?q=tbn:ANd9GcQmJhsvd8_vvbUov0I2grB0Gi6gJtB4aPb6To9XQI_SFmrr_elJGLFcgv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144" y="2419486"/>
            <a:ext cx="2002409" cy="1467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57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87400" y="561456"/>
            <a:ext cx="4982464" cy="109360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solidFill>
                  <a:srgbClr val="0B63B2"/>
                </a:solidFill>
              </a:rPr>
              <a:t>Adrenaline Auto Injector (AAI) Devices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512063" y="1938527"/>
            <a:ext cx="5605273" cy="17190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r>
              <a:rPr lang="en-GB" dirty="0" smtClean="0">
                <a:solidFill>
                  <a:srgbClr val="000000"/>
                </a:solidFill>
              </a:rPr>
              <a:t>JEXT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Jext Junior 0.15 mg strength children 15-30 kgs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Jext 0.3 mgs strength for children &gt;30kgs</a:t>
            </a:r>
          </a:p>
        </p:txBody>
      </p:sp>
      <p:pic>
        <p:nvPicPr>
          <p:cNvPr id="4" name="Picture 2" descr="13660 Jext Detail Aid_v9_Page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63" t="11198" r="8595" b="12283"/>
          <a:stretch>
            <a:fillRect/>
          </a:stretch>
        </p:blipFill>
        <p:spPr bwMode="auto">
          <a:xfrm>
            <a:off x="6550850" y="1651895"/>
            <a:ext cx="1879917" cy="3557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870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87400" y="561456"/>
            <a:ext cx="4982464" cy="109360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solidFill>
                  <a:srgbClr val="0B63B2"/>
                </a:solidFill>
              </a:rPr>
              <a:t>Adrenaline Auto Injector (AAI) Devices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877823" y="2103118"/>
            <a:ext cx="6986017" cy="213969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r>
              <a:rPr lang="en-GB" sz="5100" dirty="0" smtClean="0">
                <a:solidFill>
                  <a:srgbClr val="000000"/>
                </a:solidFill>
              </a:rPr>
              <a:t>EMMERADE </a:t>
            </a:r>
          </a:p>
          <a:p>
            <a:pPr algn="l">
              <a:lnSpc>
                <a:spcPct val="170000"/>
              </a:lnSpc>
              <a:spcBef>
                <a:spcPts val="0"/>
              </a:spcBef>
            </a:pPr>
            <a:r>
              <a:rPr lang="en-GB" altLang="en-US" dirty="0"/>
              <a:t>	</a:t>
            </a:r>
            <a:r>
              <a:rPr lang="en-GB" altLang="en-US" dirty="0">
                <a:solidFill>
                  <a:schemeClr val="tx1"/>
                </a:solidFill>
              </a:rPr>
              <a:t>0.15 mgs (15-30 kgs)</a:t>
            </a:r>
          </a:p>
          <a:p>
            <a:pPr algn="l">
              <a:lnSpc>
                <a:spcPct val="170000"/>
              </a:lnSpc>
              <a:spcBef>
                <a:spcPts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	0.3 mgs (&gt;30 kgs)</a:t>
            </a:r>
          </a:p>
          <a:p>
            <a:pPr algn="l">
              <a:lnSpc>
                <a:spcPct val="170000"/>
              </a:lnSpc>
              <a:spcBef>
                <a:spcPts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	0.5 mgs </a:t>
            </a:r>
            <a:r>
              <a:rPr lang="en-GB" altLang="en-US" i="1" dirty="0">
                <a:solidFill>
                  <a:schemeClr val="tx1"/>
                </a:solidFill>
              </a:rPr>
              <a:t>(adolescents and adults depending on body wt</a:t>
            </a:r>
            <a:r>
              <a:rPr lang="en-GB" altLang="en-US" dirty="0">
                <a:solidFill>
                  <a:schemeClr val="tx1"/>
                </a:solidFill>
              </a:rPr>
              <a:t>.)</a:t>
            </a:r>
          </a:p>
          <a:p>
            <a:pPr algn="l">
              <a:lnSpc>
                <a:spcPct val="170000"/>
              </a:lnSpc>
              <a:spcBef>
                <a:spcPts val="0"/>
              </a:spcBef>
              <a:buClr>
                <a:srgbClr val="0B63B2"/>
              </a:buClr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pic>
        <p:nvPicPr>
          <p:cNvPr id="5" name="Picture 6" descr="Image result for emerade pe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728" y="1728851"/>
            <a:ext cx="4059936" cy="164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01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1444" y="518358"/>
            <a:ext cx="3133004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solidFill>
                  <a:srgbClr val="0B63B2"/>
                </a:solidFill>
              </a:rPr>
              <a:t>Emergency Kit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823044" y="21685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pic>
        <p:nvPicPr>
          <p:cNvPr id="5" name="Picture 3" descr="j02933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930" y="4249434"/>
            <a:ext cx="660400" cy="144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4" descr="j03513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836" y="3411982"/>
            <a:ext cx="863600" cy="135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5" descr="1st Aid Box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56267">
            <a:off x="4199155" y="1286815"/>
            <a:ext cx="2447925" cy="141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05737" y="1649072"/>
            <a:ext cx="3589607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pPr algn="ctr">
              <a:lnSpc>
                <a:spcPct val="115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Oral Antihistamine</a:t>
            </a:r>
          </a:p>
          <a:p>
            <a:pPr algn="ctr">
              <a:lnSpc>
                <a:spcPct val="115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Management Plan</a:t>
            </a:r>
          </a:p>
          <a:p>
            <a:pPr algn="ctr">
              <a:lnSpc>
                <a:spcPct val="115000"/>
              </a:lnSpc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Possibly an Adrenaline Pen 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pPr algn="ctr">
              <a:lnSpc>
                <a:spcPct val="115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*Volumatic</a:t>
            </a:r>
          </a:p>
          <a:p>
            <a:pPr algn="ctr">
              <a:lnSpc>
                <a:spcPct val="115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*Bronchodilator</a:t>
            </a:r>
          </a:p>
        </p:txBody>
      </p:sp>
      <p:pic>
        <p:nvPicPr>
          <p:cNvPr id="10" name="Picture 8" descr="Volumatic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8783">
            <a:off x="4925420" y="4114452"/>
            <a:ext cx="1923436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549275" y="5157788"/>
            <a:ext cx="38163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pPr algn="ctr"/>
            <a:r>
              <a:rPr lang="en-GB" sz="2000" i="1">
                <a:latin typeface="Times New Roman" pitchFamily="18" charset="0"/>
              </a:rPr>
              <a:t>* Only if child is asthmatic</a:t>
            </a:r>
          </a:p>
        </p:txBody>
      </p:sp>
      <p:pic>
        <p:nvPicPr>
          <p:cNvPr id="12" name="Picture 2" descr="13660 Jext Detail Aid_v9_Page_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63" t="11198" r="8595" b="12283"/>
          <a:stretch>
            <a:fillRect/>
          </a:stretch>
        </p:blipFill>
        <p:spPr bwMode="auto">
          <a:xfrm>
            <a:off x="6829242" y="1297533"/>
            <a:ext cx="1329167" cy="251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093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15975" y="983120"/>
            <a:ext cx="4540396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rgbClr val="0B63B2"/>
                </a:solidFill>
              </a:rPr>
              <a:t>Storage of Emergency Kit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710865" y="2168525"/>
            <a:ext cx="4354912" cy="25511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Easily Accessible – not locked away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Avoid Extremes of temperature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Clearly labelled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In date medications</a:t>
            </a: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57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15975" y="828456"/>
            <a:ext cx="5995076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b="1" dirty="0" smtClean="0">
                <a:solidFill>
                  <a:srgbClr val="0B63B2"/>
                </a:solidFill>
              </a:rPr>
              <a:t>How to Manage a Mild Allergic Reaction 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9188" y="21685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72985" y="1530188"/>
            <a:ext cx="647198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alibri" pitchFamily="34" charset="0"/>
                <a:cs typeface="Calibri" pitchFamily="34" charset="0"/>
              </a:rPr>
              <a:t>Follow the Allergy Action Plan</a:t>
            </a:r>
          </a:p>
          <a:p>
            <a:endParaRPr lang="en-GB" sz="2400" dirty="0" smtClean="0">
              <a:latin typeface="Calibri" pitchFamily="34" charset="0"/>
              <a:cs typeface="Calibri" pitchFamily="34" charset="0"/>
            </a:endParaRPr>
          </a:p>
          <a:p>
            <a:r>
              <a:rPr lang="en-GB" sz="2400" dirty="0" smtClean="0">
                <a:latin typeface="Calibri" pitchFamily="34" charset="0"/>
                <a:cs typeface="Calibri" pitchFamily="34" charset="0"/>
              </a:rPr>
              <a:t>Accidental 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Ingestion – </a:t>
            </a:r>
            <a:r>
              <a:rPr lang="en-GB" sz="2400" u="sng" dirty="0">
                <a:latin typeface="Calibri" pitchFamily="34" charset="0"/>
                <a:cs typeface="Calibri" pitchFamily="34" charset="0"/>
              </a:rPr>
              <a:t>SPIT IT OUT 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straight away</a:t>
            </a:r>
          </a:p>
          <a:p>
            <a:r>
              <a:rPr lang="en-GB" sz="2400" dirty="0">
                <a:latin typeface="Calibri" pitchFamily="34" charset="0"/>
                <a:cs typeface="Calibri" pitchFamily="34" charset="0"/>
              </a:rPr>
              <a:t>IF </a:t>
            </a:r>
            <a:r>
              <a:rPr lang="en-GB" sz="2400" dirty="0" smtClean="0">
                <a:latin typeface="Calibri" pitchFamily="34" charset="0"/>
                <a:cs typeface="Calibri" pitchFamily="34" charset="0"/>
              </a:rPr>
              <a:t>THERE IS</a:t>
            </a:r>
            <a:endParaRPr lang="en-GB" sz="2400" dirty="0">
              <a:latin typeface="Calibri" pitchFamily="34" charset="0"/>
              <a:cs typeface="Calibri" pitchFamily="34" charset="0"/>
            </a:endParaRPr>
          </a:p>
          <a:p>
            <a:r>
              <a:rPr lang="en-GB" sz="2400" dirty="0">
                <a:latin typeface="Calibri" pitchFamily="34" charset="0"/>
                <a:cs typeface="Calibri" pitchFamily="34" charset="0"/>
              </a:rPr>
              <a:t>	</a:t>
            </a:r>
            <a:r>
              <a:rPr lang="en-GB" sz="2400" dirty="0" smtClean="0">
                <a:latin typeface="Calibri" pitchFamily="34" charset="0"/>
                <a:cs typeface="Calibri" pitchFamily="34" charset="0"/>
              </a:rPr>
              <a:t>Rash/swollen 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eyes</a:t>
            </a:r>
          </a:p>
          <a:p>
            <a:r>
              <a:rPr lang="en-GB" sz="2400" dirty="0" smtClean="0">
                <a:latin typeface="Calibri" pitchFamily="34" charset="0"/>
                <a:cs typeface="Calibri" pitchFamily="34" charset="0"/>
              </a:rPr>
              <a:t>	Tingling/burning 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sensation on lips</a:t>
            </a:r>
          </a:p>
          <a:p>
            <a:endParaRPr lang="en-GB" sz="2400" dirty="0">
              <a:latin typeface="Calibri" pitchFamily="34" charset="0"/>
              <a:cs typeface="Calibri" pitchFamily="34" charset="0"/>
            </a:endParaRPr>
          </a:p>
          <a:p>
            <a:r>
              <a:rPr lang="en-GB" sz="2400" u="sng" dirty="0">
                <a:latin typeface="Calibri" pitchFamily="34" charset="0"/>
                <a:cs typeface="Calibri" pitchFamily="34" charset="0"/>
              </a:rPr>
              <a:t>BUT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 the child is not distressed</a:t>
            </a:r>
          </a:p>
          <a:p>
            <a:r>
              <a:rPr lang="en-GB" sz="2400" dirty="0" smtClean="0">
                <a:latin typeface="Calibri" pitchFamily="34" charset="0"/>
                <a:cs typeface="Calibri" pitchFamily="34" charset="0"/>
              </a:rPr>
              <a:t>	Give 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oral antihistamine</a:t>
            </a:r>
          </a:p>
          <a:p>
            <a:r>
              <a:rPr lang="en-GB" sz="2400" dirty="0" smtClean="0">
                <a:latin typeface="Calibri" pitchFamily="34" charset="0"/>
                <a:cs typeface="Calibri" pitchFamily="34" charset="0"/>
              </a:rPr>
              <a:t>	Contact 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parents</a:t>
            </a:r>
          </a:p>
          <a:p>
            <a:r>
              <a:rPr lang="en-GB" sz="2400" dirty="0" smtClean="0">
                <a:latin typeface="Calibri" pitchFamily="34" charset="0"/>
                <a:cs typeface="Calibri" pitchFamily="34" charset="0"/>
              </a:rPr>
              <a:t>	Observe 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child </a:t>
            </a:r>
          </a:p>
        </p:txBody>
      </p:sp>
    </p:spTree>
    <p:extLst>
      <p:ext uri="{BB962C8B-B14F-4D97-AF65-F5344CB8AC3E}">
        <p14:creationId xmlns:p14="http://schemas.microsoft.com/office/powerpoint/2010/main" val="179677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95199" y="165654"/>
            <a:ext cx="6016752" cy="5750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600" b="1" dirty="0" smtClean="0">
                <a:solidFill>
                  <a:srgbClr val="0B63B2"/>
                </a:solidFill>
              </a:rPr>
              <a:t>How to manage a severe allergic reaction 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9188" y="21685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9178" y="707229"/>
            <a:ext cx="8660502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GB" sz="2000" dirty="0" smtClean="0">
                <a:latin typeface="Calibri" pitchFamily="34" charset="0"/>
                <a:cs typeface="Calibri" pitchFamily="34" charset="0"/>
              </a:rPr>
              <a:t>If </a:t>
            </a:r>
            <a:r>
              <a:rPr lang="en-GB" sz="2000" dirty="0">
                <a:latin typeface="Calibri" pitchFamily="34" charset="0"/>
                <a:cs typeface="Calibri" pitchFamily="34" charset="0"/>
              </a:rPr>
              <a:t>there is</a:t>
            </a:r>
          </a:p>
          <a:p>
            <a:pPr>
              <a:spcBef>
                <a:spcPts val="1200"/>
              </a:spcBef>
              <a:buFont typeface="Calibri" pitchFamily="34" charset="0"/>
              <a:buChar char="-"/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Severe swelling of lips/tongue/mouth</a:t>
            </a:r>
          </a:p>
          <a:p>
            <a:pPr>
              <a:spcBef>
                <a:spcPts val="1200"/>
              </a:spcBef>
              <a:buFont typeface="Calibri" pitchFamily="34" charset="0"/>
              <a:buChar char="-"/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Difficulty in swallowing</a:t>
            </a:r>
          </a:p>
          <a:p>
            <a:pPr>
              <a:spcBef>
                <a:spcPts val="1200"/>
              </a:spcBef>
              <a:buFont typeface="Calibri" pitchFamily="34" charset="0"/>
              <a:buChar char="-"/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Difficulty in breathing or if the child collapses</a:t>
            </a:r>
          </a:p>
          <a:p>
            <a:pPr>
              <a:spcBef>
                <a:spcPts val="1200"/>
              </a:spcBef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Give </a:t>
            </a:r>
            <a:r>
              <a:rPr lang="en-GB" sz="2000" dirty="0" smtClean="0">
                <a:latin typeface="Calibri" pitchFamily="34" charset="0"/>
                <a:cs typeface="Calibri" pitchFamily="34" charset="0"/>
              </a:rPr>
              <a:t>Adrenaline Auto Injector immediately </a:t>
            </a:r>
            <a:r>
              <a:rPr lang="en-GB" sz="2000" dirty="0">
                <a:latin typeface="Calibri" pitchFamily="34" charset="0"/>
                <a:cs typeface="Calibri" pitchFamily="34" charset="0"/>
              </a:rPr>
              <a:t>into upper and outer thigh</a:t>
            </a:r>
          </a:p>
          <a:p>
            <a:pPr>
              <a:spcBef>
                <a:spcPts val="1200"/>
              </a:spcBef>
              <a:buFont typeface="Calibri" pitchFamily="34" charset="0"/>
              <a:buChar char="-"/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Call </a:t>
            </a:r>
            <a:r>
              <a:rPr lang="en-GB" sz="20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999</a:t>
            </a:r>
            <a:r>
              <a:rPr lang="en-GB" sz="2000" dirty="0">
                <a:latin typeface="Calibri" pitchFamily="34" charset="0"/>
                <a:cs typeface="Calibri" pitchFamily="34" charset="0"/>
              </a:rPr>
              <a:t>. Say </a:t>
            </a:r>
            <a:r>
              <a:rPr lang="en-GB" sz="2000" dirty="0" smtClean="0">
                <a:latin typeface="Calibri" pitchFamily="34" charset="0"/>
                <a:cs typeface="Calibri" pitchFamily="34" charset="0"/>
              </a:rPr>
              <a:t>that child </a:t>
            </a:r>
            <a:r>
              <a:rPr lang="en-GB" sz="2000" dirty="0">
                <a:latin typeface="Calibri" pitchFamily="34" charset="0"/>
                <a:cs typeface="Calibri" pitchFamily="34" charset="0"/>
              </a:rPr>
              <a:t>has had ANAPHYLAXIS </a:t>
            </a:r>
            <a:r>
              <a:rPr lang="en-GB" sz="2000" i="1" dirty="0">
                <a:latin typeface="Calibri" pitchFamily="34" charset="0"/>
                <a:cs typeface="Calibri" pitchFamily="34" charset="0"/>
              </a:rPr>
              <a:t>(</a:t>
            </a:r>
            <a:r>
              <a:rPr lang="en-GB" sz="2000" i="1" dirty="0" err="1">
                <a:latin typeface="Calibri" pitchFamily="34" charset="0"/>
                <a:cs typeface="Calibri" pitchFamily="34" charset="0"/>
              </a:rPr>
              <a:t>ana</a:t>
            </a:r>
            <a:r>
              <a:rPr lang="en-GB" sz="2000" i="1" dirty="0">
                <a:latin typeface="Calibri" pitchFamily="34" charset="0"/>
                <a:cs typeface="Calibri" pitchFamily="34" charset="0"/>
              </a:rPr>
              <a:t>-</a:t>
            </a:r>
            <a:r>
              <a:rPr lang="en-GB" sz="2000" i="1" dirty="0" err="1">
                <a:latin typeface="Calibri" pitchFamily="34" charset="0"/>
                <a:cs typeface="Calibri" pitchFamily="34" charset="0"/>
              </a:rPr>
              <a:t>fil</a:t>
            </a:r>
            <a:r>
              <a:rPr lang="en-GB" sz="2000" i="1" dirty="0">
                <a:latin typeface="Calibri" pitchFamily="34" charset="0"/>
                <a:cs typeface="Calibri" pitchFamily="34" charset="0"/>
              </a:rPr>
              <a:t>-</a:t>
            </a:r>
            <a:r>
              <a:rPr lang="en-GB" sz="2000" i="1" dirty="0" err="1">
                <a:latin typeface="Calibri" pitchFamily="34" charset="0"/>
                <a:cs typeface="Calibri" pitchFamily="34" charset="0"/>
              </a:rPr>
              <a:t>ak</a:t>
            </a:r>
            <a:r>
              <a:rPr lang="en-GB" sz="2000" i="1" dirty="0">
                <a:latin typeface="Calibri" pitchFamily="34" charset="0"/>
                <a:cs typeface="Calibri" pitchFamily="34" charset="0"/>
              </a:rPr>
              <a:t>-sis)</a:t>
            </a:r>
          </a:p>
          <a:p>
            <a:pPr>
              <a:spcBef>
                <a:spcPts val="1200"/>
              </a:spcBef>
              <a:buFont typeface="Calibri" pitchFamily="34" charset="0"/>
              <a:buChar char="-"/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If child asthmatic and is coughing &amp; wheezing, give </a:t>
            </a:r>
            <a:r>
              <a:rPr lang="en-GB" sz="2000" dirty="0" smtClean="0">
                <a:latin typeface="Calibri" pitchFamily="34" charset="0"/>
                <a:cs typeface="Calibri" pitchFamily="34" charset="0"/>
              </a:rPr>
              <a:t>1 puff </a:t>
            </a:r>
            <a:r>
              <a:rPr lang="en-GB" sz="2000" dirty="0">
                <a:latin typeface="Calibri" pitchFamily="34" charset="0"/>
                <a:cs typeface="Calibri" pitchFamily="34" charset="0"/>
              </a:rPr>
              <a:t>of their </a:t>
            </a:r>
            <a:r>
              <a:rPr lang="en-GB" sz="2000" b="1" u="sng" dirty="0">
                <a:latin typeface="Calibri" pitchFamily="34" charset="0"/>
                <a:cs typeface="Calibri" pitchFamily="34" charset="0"/>
              </a:rPr>
              <a:t>BLUE</a:t>
            </a:r>
            <a:r>
              <a:rPr lang="en-GB" sz="2000" dirty="0">
                <a:latin typeface="Calibri" pitchFamily="34" charset="0"/>
                <a:cs typeface="Calibri" pitchFamily="34" charset="0"/>
              </a:rPr>
              <a:t> inhaler </a:t>
            </a:r>
            <a:r>
              <a:rPr lang="en-GB" sz="2000" dirty="0" smtClean="0">
                <a:latin typeface="Calibri" pitchFamily="34" charset="0"/>
                <a:cs typeface="Calibri" pitchFamily="34" charset="0"/>
              </a:rPr>
              <a:t>every 30 seconds up to 10 puffs,  &amp; </a:t>
            </a:r>
            <a:r>
              <a:rPr lang="en-GB" sz="2000" smtClean="0">
                <a:latin typeface="Calibri" pitchFamily="34" charset="0"/>
                <a:cs typeface="Calibri" pitchFamily="34" charset="0"/>
              </a:rPr>
              <a:t>then 1 puff </a:t>
            </a:r>
            <a:r>
              <a:rPr lang="en-GB" sz="2000" dirty="0" smtClean="0">
                <a:latin typeface="Calibri" pitchFamily="34" charset="0"/>
                <a:cs typeface="Calibri" pitchFamily="34" charset="0"/>
              </a:rPr>
              <a:t>every minute until help arrives. </a:t>
            </a:r>
          </a:p>
          <a:p>
            <a:pPr>
              <a:spcBef>
                <a:spcPts val="1200"/>
              </a:spcBef>
              <a:buFont typeface="Calibri" pitchFamily="34" charset="0"/>
              <a:buChar char="-"/>
              <a:defRPr/>
            </a:pPr>
            <a:r>
              <a:rPr lang="en-GB" sz="2000" dirty="0" smtClean="0">
                <a:latin typeface="Calibri" pitchFamily="34" charset="0"/>
                <a:cs typeface="Calibri" pitchFamily="34" charset="0"/>
              </a:rPr>
              <a:t>Remember to shake the </a:t>
            </a:r>
            <a:r>
              <a:rPr lang="en-GB" sz="2000" dirty="0">
                <a:latin typeface="Calibri" pitchFamily="34" charset="0"/>
                <a:cs typeface="Calibri" pitchFamily="34" charset="0"/>
              </a:rPr>
              <a:t>canister in between each puff)</a:t>
            </a:r>
          </a:p>
          <a:p>
            <a:pPr>
              <a:spcBef>
                <a:spcPts val="1200"/>
              </a:spcBef>
              <a:buFont typeface="Calibri" pitchFamily="34" charset="0"/>
              <a:buChar char="-"/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If child faints or collapses, lay in recovery position, they should remain lying down until ambulance arrives</a:t>
            </a:r>
          </a:p>
          <a:p>
            <a:pPr lvl="3">
              <a:spcBef>
                <a:spcPts val="1200"/>
              </a:spcBef>
              <a:buFont typeface="Calibri" pitchFamily="34" charset="0"/>
              <a:buChar char="-"/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Call parents  </a:t>
            </a:r>
          </a:p>
          <a:p>
            <a:endParaRPr lang="en-GB" sz="24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4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643412" y="149340"/>
            <a:ext cx="3126907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rgbClr val="0B63B2"/>
                </a:solidFill>
              </a:rPr>
              <a:t>How to use JEXT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41588" y="23209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2" t="8759" r="2985" b="8148"/>
          <a:stretch>
            <a:fillRect/>
          </a:stretch>
        </p:blipFill>
        <p:spPr bwMode="auto">
          <a:xfrm>
            <a:off x="1623568" y="3385805"/>
            <a:ext cx="1081088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051" name="Picture 2" descr="Description: C:\Documents and Settings\vibha.sharma\My Documents\Lap top up\Work lap top documents\Network doc\Communications re JEXT\Jext Pictures\Jext1[1]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7" t="11362" r="3856" b="9746"/>
          <a:stretch>
            <a:fillRect/>
          </a:stretch>
        </p:blipFill>
        <p:spPr bwMode="auto">
          <a:xfrm>
            <a:off x="1614043" y="971550"/>
            <a:ext cx="1081088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3" t="9779" r="4724" b="1572"/>
          <a:stretch>
            <a:fillRect/>
          </a:stretch>
        </p:blipFill>
        <p:spPr bwMode="auto">
          <a:xfrm>
            <a:off x="1614043" y="2168525"/>
            <a:ext cx="10604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7" r="7698" b="8806"/>
          <a:stretch>
            <a:fillRect/>
          </a:stretch>
        </p:blipFill>
        <p:spPr bwMode="auto">
          <a:xfrm>
            <a:off x="1643412" y="4546802"/>
            <a:ext cx="1041400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194481" y="1025525"/>
            <a:ext cx="5136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1. Form a fist around JEXT and pull off the yellow cap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3194481" y="2195179"/>
            <a:ext cx="45588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2. Point the black end towards outer mid-thigh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3194481" y="3379554"/>
            <a:ext cx="5300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3. Push hard into thigh until a click is heard and hold for 10 seconds 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3203575" y="4555089"/>
            <a:ext cx="5024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4. </a:t>
            </a:r>
            <a:r>
              <a:rPr lang="en-GB" smtClean="0"/>
              <a:t>Remove JEXT </a:t>
            </a:r>
            <a:r>
              <a:rPr lang="en-GB" dirty="0" smtClean="0"/>
              <a:t>and massage the leg for 10 seconds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845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41588" y="354670"/>
            <a:ext cx="4772828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rgbClr val="0B63B2"/>
                </a:solidFill>
              </a:rPr>
              <a:t>How to use an Epipen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9188" y="21685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41588" y="23209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41589" y="1624501"/>
            <a:ext cx="78909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endParaRPr lang="en-GB" sz="2000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en-GB" sz="2000" i="1" dirty="0"/>
          </a:p>
        </p:txBody>
      </p:sp>
      <p:pic>
        <p:nvPicPr>
          <p:cNvPr id="7" name="Picture 3" descr="Train_pen_diag_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271" y="1021295"/>
            <a:ext cx="2184077" cy="396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844579" y="5066155"/>
            <a:ext cx="488372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buClr>
                <a:srgbClr val="FFCC00"/>
              </a:buClr>
            </a:pPr>
            <a:r>
              <a:rPr lang="en-US" dirty="0">
                <a:latin typeface="Calibri" pitchFamily="34" charset="0"/>
                <a:cs typeface="Calibri" pitchFamily="34" charset="0"/>
              </a:rPr>
              <a:t>Regularly practice emergency administration with an AAI training device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18871" y="1155041"/>
            <a:ext cx="6629399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  <a:buFont typeface="Calibri" pitchFamily="34" charset="0"/>
              <a:buChar char="-"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Grasp EpiPen</a:t>
            </a:r>
            <a:r>
              <a:rPr lang="en-US" sz="2300" baseline="30000" dirty="0">
                <a:latin typeface="Calibri" pitchFamily="34" charset="0"/>
                <a:cs typeface="Calibri" pitchFamily="34" charset="0"/>
              </a:rPr>
              <a:t>®</a:t>
            </a:r>
            <a:r>
              <a:rPr lang="en-US" sz="2300" dirty="0">
                <a:latin typeface="Calibri" pitchFamily="34" charset="0"/>
                <a:cs typeface="Calibri" pitchFamily="34" charset="0"/>
              </a:rPr>
              <a:t> in dominant hand, with thumb closest to grey safety cap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Calibri" pitchFamily="34" charset="0"/>
              <a:buChar char="-"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With other hand, pull off grey safety cap (Fig. 1)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Calibri" pitchFamily="34" charset="0"/>
              <a:buChar char="-"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Hold EpiPen</a:t>
            </a:r>
            <a:r>
              <a:rPr lang="en-US" sz="2300" baseline="30000" dirty="0">
                <a:latin typeface="Calibri" pitchFamily="34" charset="0"/>
                <a:cs typeface="Calibri" pitchFamily="34" charset="0"/>
              </a:rPr>
              <a:t>®</a:t>
            </a:r>
            <a:r>
              <a:rPr lang="en-US" sz="2300" dirty="0">
                <a:latin typeface="Calibri" pitchFamily="34" charset="0"/>
                <a:cs typeface="Calibri" pitchFamily="34" charset="0"/>
              </a:rPr>
              <a:t> approx. 10cm away from outer thigh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Calibri" pitchFamily="34" charset="0"/>
              <a:buChar char="-"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Black tip should point towards outer thigh (Fig. 2)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Calibri" pitchFamily="34" charset="0"/>
              <a:buChar char="-"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Swing &amp; jab firmly into outer thigh, through clothing if necessary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Calibri" pitchFamily="34" charset="0"/>
              <a:buChar char="-"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Hold in place for 10 seconds (Fig. 3)</a:t>
            </a:r>
          </a:p>
        </p:txBody>
      </p:sp>
    </p:spTree>
    <p:extLst>
      <p:ext uri="{BB962C8B-B14F-4D97-AF65-F5344CB8AC3E}">
        <p14:creationId xmlns:p14="http://schemas.microsoft.com/office/powerpoint/2010/main" val="324845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78815" y="316926"/>
            <a:ext cx="4540396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rgbClr val="0B63B2"/>
                </a:solidFill>
              </a:rPr>
              <a:t>How to use an Emerade AAI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9428" y="1263714"/>
            <a:ext cx="1595681" cy="1413002"/>
          </a:xfrm>
          <a:prstGeom prst="rect">
            <a:avLst/>
          </a:prstGeo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25" y="2676716"/>
            <a:ext cx="1498571" cy="1320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28" y="3997547"/>
            <a:ext cx="1498569" cy="1257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Image result for emerade pen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047" y="1970215"/>
            <a:ext cx="3136201" cy="218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097" y="1827912"/>
            <a:ext cx="365760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915097" y="3172491"/>
            <a:ext cx="37909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/>
              <a:t>Press against outer thigh 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915097" y="4507484"/>
            <a:ext cx="568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/>
              <a:t>Hold for 5 seconds, then massage site</a:t>
            </a:r>
          </a:p>
        </p:txBody>
      </p:sp>
    </p:spTree>
    <p:extLst>
      <p:ext uri="{BB962C8B-B14F-4D97-AF65-F5344CB8AC3E}">
        <p14:creationId xmlns:p14="http://schemas.microsoft.com/office/powerpoint/2010/main" val="354401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0156" y="370083"/>
            <a:ext cx="4394876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rgbClr val="0B63B2"/>
                </a:solidFill>
              </a:rPr>
              <a:t>How Can the School Help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9188" y="21685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41588" y="23209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1588" y="1068986"/>
            <a:ext cx="7854696" cy="4872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  <a:spcBef>
                <a:spcPct val="0"/>
              </a:spcBef>
              <a:buFontTx/>
              <a:buNone/>
            </a:pPr>
            <a:r>
              <a:rPr lang="en-GB" sz="1900" dirty="0"/>
              <a:t>The School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Times New Roman" pitchFamily="18" charset="0"/>
              <a:buChar char="–"/>
            </a:pPr>
            <a:r>
              <a:rPr lang="en-US" sz="1900" dirty="0" smtClean="0"/>
              <a:t> Identify </a:t>
            </a:r>
            <a:r>
              <a:rPr lang="en-US" sz="1900" dirty="0"/>
              <a:t>a core team of (but not limited to) head teacher, school nurse, form  </a:t>
            </a:r>
            <a:r>
              <a:rPr lang="en-US" sz="1900" dirty="0" smtClean="0"/>
              <a:t>  teacher</a:t>
            </a:r>
            <a:r>
              <a:rPr lang="en-US" sz="1900" dirty="0"/>
              <a:t>, year head, first aider/s and school cook/catering staff who are </a:t>
            </a:r>
            <a:r>
              <a:rPr lang="en-US" sz="1900" b="1" dirty="0" smtClean="0"/>
              <a:t>‘</a:t>
            </a:r>
            <a:r>
              <a:rPr lang="en-US" sz="1900" b="1" dirty="0"/>
              <a:t>willing’</a:t>
            </a:r>
            <a:r>
              <a:rPr lang="en-US" sz="1900" dirty="0"/>
              <a:t> to work with parents and the pupil to establish a food allergy action plan. </a:t>
            </a:r>
            <a:endParaRPr lang="en-GB" sz="1900" dirty="0"/>
          </a:p>
          <a:p>
            <a:pPr>
              <a:lnSpc>
                <a:spcPct val="150000"/>
              </a:lnSpc>
              <a:spcBef>
                <a:spcPct val="0"/>
              </a:spcBef>
              <a:buFont typeface="Times New Roman" pitchFamily="18" charset="0"/>
              <a:buChar char="–"/>
            </a:pPr>
            <a:r>
              <a:rPr lang="en-US" sz="1900" dirty="0" smtClean="0"/>
              <a:t> Discuss </a:t>
            </a:r>
            <a:r>
              <a:rPr lang="en-US" sz="1900" dirty="0"/>
              <a:t>“allowed” foods with the parents and child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Times New Roman" pitchFamily="18" charset="0"/>
              <a:buChar char="–"/>
            </a:pPr>
            <a:r>
              <a:rPr lang="en-GB" sz="1900" dirty="0" smtClean="0"/>
              <a:t> Consider allowing </a:t>
            </a:r>
            <a:r>
              <a:rPr lang="en-GB" sz="1900" dirty="0"/>
              <a:t>the pupil to carry an oral anti histamine at all </a:t>
            </a:r>
            <a:r>
              <a:rPr lang="en-GB" sz="1900" dirty="0" smtClean="0"/>
              <a:t>times*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Times New Roman" pitchFamily="18" charset="0"/>
              <a:buChar char="–"/>
            </a:pPr>
            <a:r>
              <a:rPr lang="en-GB" sz="1900" dirty="0"/>
              <a:t> </a:t>
            </a:r>
            <a:r>
              <a:rPr lang="en-GB" sz="1900" dirty="0" smtClean="0"/>
              <a:t>Consider allowing </a:t>
            </a:r>
            <a:r>
              <a:rPr lang="en-GB" sz="1900" dirty="0"/>
              <a:t>the secondary school age pupil to carry their </a:t>
            </a:r>
            <a:r>
              <a:rPr lang="en-GB" sz="1900" dirty="0" smtClean="0"/>
              <a:t>adrenaline pen on them*</a:t>
            </a:r>
            <a:endParaRPr lang="en-GB" sz="1900" dirty="0"/>
          </a:p>
          <a:p>
            <a:pPr>
              <a:lnSpc>
                <a:spcPct val="150000"/>
              </a:lnSpc>
              <a:spcBef>
                <a:spcPct val="0"/>
              </a:spcBef>
              <a:buFont typeface="Times New Roman" pitchFamily="18" charset="0"/>
              <a:buChar char="–"/>
            </a:pPr>
            <a:r>
              <a:rPr lang="en-US" sz="1900" dirty="0" smtClean="0"/>
              <a:t> Include </a:t>
            </a:r>
            <a:r>
              <a:rPr lang="en-US" sz="1900" dirty="0"/>
              <a:t>food-allergic students in school </a:t>
            </a:r>
            <a:r>
              <a:rPr lang="en-US" sz="1900" dirty="0" smtClean="0"/>
              <a:t>activities</a:t>
            </a:r>
          </a:p>
          <a:p>
            <a:pPr algn="r">
              <a:lnSpc>
                <a:spcPct val="150000"/>
              </a:lnSpc>
              <a:spcBef>
                <a:spcPct val="0"/>
              </a:spcBef>
            </a:pPr>
            <a:r>
              <a:rPr lang="en-US" sz="1900" i="1" dirty="0" smtClean="0"/>
              <a:t>*Age appropriate</a:t>
            </a:r>
            <a:endParaRPr lang="en-US" sz="1900" i="1" dirty="0"/>
          </a:p>
        </p:txBody>
      </p:sp>
    </p:spTree>
    <p:extLst>
      <p:ext uri="{BB962C8B-B14F-4D97-AF65-F5344CB8AC3E}">
        <p14:creationId xmlns:p14="http://schemas.microsoft.com/office/powerpoint/2010/main" val="373535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41589" y="267553"/>
            <a:ext cx="4394876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rgbClr val="0B63B2"/>
                </a:solidFill>
              </a:rPr>
              <a:t>How Can the Family Help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9188" y="21685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41588" y="23209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0546" y="956747"/>
            <a:ext cx="7617966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sz="1900" dirty="0" smtClean="0"/>
              <a:t>Educate </a:t>
            </a:r>
            <a:r>
              <a:rPr lang="en-US" sz="1900" dirty="0"/>
              <a:t>the child in the self-management of their food allergy </a:t>
            </a:r>
            <a:r>
              <a:rPr lang="en-US" sz="1900" dirty="0" smtClean="0"/>
              <a:t>including: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1900" dirty="0" smtClean="0"/>
              <a:t>Safe </a:t>
            </a:r>
            <a:r>
              <a:rPr lang="en-US" sz="1900" dirty="0"/>
              <a:t>and unsafe </a:t>
            </a:r>
            <a:r>
              <a:rPr lang="en-US" sz="1900" dirty="0" smtClean="0"/>
              <a:t>foods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1900" dirty="0" smtClean="0"/>
              <a:t>Strategies </a:t>
            </a:r>
            <a:r>
              <a:rPr lang="en-US" sz="1900" dirty="0"/>
              <a:t>for avoiding exposure to unsafe </a:t>
            </a:r>
            <a:r>
              <a:rPr lang="en-US" sz="1900" dirty="0" smtClean="0"/>
              <a:t>foods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1900" dirty="0" smtClean="0"/>
              <a:t>Symptoms </a:t>
            </a:r>
            <a:r>
              <a:rPr lang="en-US" sz="1900" dirty="0"/>
              <a:t>of allergic </a:t>
            </a:r>
            <a:r>
              <a:rPr lang="en-US" sz="1900" dirty="0" smtClean="0"/>
              <a:t>reactions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1900" dirty="0" smtClean="0"/>
              <a:t>When </a:t>
            </a:r>
            <a:r>
              <a:rPr lang="en-US" sz="1900" dirty="0"/>
              <a:t>to tell an adult they may be having an allergy-related </a:t>
            </a:r>
            <a:r>
              <a:rPr lang="en-US" sz="1900" dirty="0" smtClean="0"/>
              <a:t>problem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1900" dirty="0" smtClean="0"/>
              <a:t>How </a:t>
            </a:r>
            <a:r>
              <a:rPr lang="en-US" sz="1900" dirty="0"/>
              <a:t>to read food labels </a:t>
            </a:r>
            <a:r>
              <a:rPr lang="en-US" sz="1900" i="1" dirty="0"/>
              <a:t>(age-appropriate</a:t>
            </a:r>
            <a:r>
              <a:rPr lang="en-US" sz="1900" i="1" dirty="0" smtClean="0"/>
              <a:t>)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1900" dirty="0" smtClean="0"/>
              <a:t>Always ensure medications are available and in date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1900" dirty="0" smtClean="0"/>
              <a:t>Always keep the school informed of changes to allergy management plan or development of new allergies 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1900" dirty="0" smtClean="0"/>
              <a:t>Always ensure up to date contact details are available</a:t>
            </a:r>
            <a:endParaRPr lang="en-GB" sz="1900" dirty="0"/>
          </a:p>
        </p:txBody>
      </p:sp>
    </p:spTree>
    <p:extLst>
      <p:ext uri="{BB962C8B-B14F-4D97-AF65-F5344CB8AC3E}">
        <p14:creationId xmlns:p14="http://schemas.microsoft.com/office/powerpoint/2010/main" val="27525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41588" y="493278"/>
            <a:ext cx="4147988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rgbClr val="0B63B2"/>
                </a:solidFill>
              </a:rPr>
              <a:t>How Can the Student Help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9188" y="21685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41588" y="23209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5975" y="1478197"/>
            <a:ext cx="7333298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lnSpc>
                <a:spcPct val="150000"/>
              </a:lnSpc>
              <a:buFont typeface="Calibri" pitchFamily="34" charset="0"/>
              <a:buChar char="–"/>
            </a:pPr>
            <a:r>
              <a:rPr lang="en-US" dirty="0" smtClean="0"/>
              <a:t>Should </a:t>
            </a:r>
            <a:r>
              <a:rPr lang="en-US" dirty="0"/>
              <a:t>not trade food with others</a:t>
            </a:r>
          </a:p>
          <a:p>
            <a:pPr marL="742950" lvl="1" indent="-285750">
              <a:lnSpc>
                <a:spcPct val="150000"/>
              </a:lnSpc>
              <a:buFont typeface="Calibri" pitchFamily="34" charset="0"/>
              <a:buChar char="–"/>
            </a:pPr>
            <a:r>
              <a:rPr lang="en-US" dirty="0"/>
              <a:t>Should not eat anything with unknown ingredients or known to contain any allergens</a:t>
            </a:r>
          </a:p>
          <a:p>
            <a:pPr marL="742950" lvl="1" indent="-285750">
              <a:lnSpc>
                <a:spcPct val="150000"/>
              </a:lnSpc>
              <a:buFont typeface="Calibri" pitchFamily="34" charset="0"/>
              <a:buChar char="–"/>
            </a:pPr>
            <a:r>
              <a:rPr lang="en-US" dirty="0"/>
              <a:t>Should be proactive in the care and management of their food allergies and reactions based on their developmental </a:t>
            </a:r>
            <a:r>
              <a:rPr lang="en-US" dirty="0" smtClean="0"/>
              <a:t>level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Calibri" pitchFamily="34" charset="0"/>
              <a:buChar char="–"/>
            </a:pPr>
            <a:r>
              <a:rPr lang="en-US" dirty="0"/>
              <a:t>Should notify an adult immediately if they eat something they believe may contain the food to which they are </a:t>
            </a:r>
            <a:r>
              <a:rPr lang="en-US" dirty="0" smtClean="0"/>
              <a:t>allergic</a:t>
            </a:r>
          </a:p>
          <a:p>
            <a:pPr marL="742950" lvl="1" indent="-285750">
              <a:lnSpc>
                <a:spcPct val="150000"/>
              </a:lnSpc>
              <a:buFont typeface="Calibri" pitchFamily="34" charset="0"/>
              <a:buChar char="–"/>
            </a:pPr>
            <a:r>
              <a:rPr lang="en-US" dirty="0" smtClean="0"/>
              <a:t>Inform friends what to do if an allergic reaction occurs (i.e. get help from an adult, dialing for help, location of emergency kit.</a:t>
            </a:r>
            <a:endParaRPr lang="en-US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en-GB" sz="2000" i="1" dirty="0"/>
          </a:p>
        </p:txBody>
      </p:sp>
    </p:spTree>
    <p:extLst>
      <p:ext uri="{BB962C8B-B14F-4D97-AF65-F5344CB8AC3E}">
        <p14:creationId xmlns:p14="http://schemas.microsoft.com/office/powerpoint/2010/main" val="252307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41588" y="699267"/>
            <a:ext cx="4772828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rgbClr val="0B63B2"/>
                </a:solidFill>
              </a:rPr>
              <a:t>A few things to think about 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9188" y="21685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41588" y="2320925"/>
            <a:ext cx="5290988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000" dirty="0" smtClean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41589" y="1542205"/>
            <a:ext cx="78909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2000" dirty="0" smtClean="0"/>
              <a:t>Supply teachers need to be made aware too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2000" dirty="0" smtClean="0"/>
              <a:t>Breakfast/After school clubs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2000" dirty="0" smtClean="0"/>
              <a:t>Hot dinners </a:t>
            </a:r>
            <a:r>
              <a:rPr lang="en-US" sz="2000" i="1" dirty="0" smtClean="0"/>
              <a:t>v</a:t>
            </a:r>
            <a:r>
              <a:rPr lang="en-US" sz="2000" dirty="0" smtClean="0"/>
              <a:t> Packed lunches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2000" dirty="0" smtClean="0"/>
              <a:t>School day trips, PGL, prize giving </a:t>
            </a:r>
            <a:r>
              <a:rPr lang="en-US" sz="2000" smtClean="0"/>
              <a:t>evenings etc.</a:t>
            </a:r>
            <a:endParaRPr lang="en-US" sz="2000" dirty="0" smtClean="0"/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2000" dirty="0" smtClean="0"/>
              <a:t>Cooking classes/world food day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2000" dirty="0" smtClean="0"/>
              <a:t>Science experiments/model making with used cereal boxes etc.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2000" dirty="0" smtClean="0"/>
              <a:t>Special occasions, party bags, treat boxes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Calibri" pitchFamily="34" charset="0"/>
              <a:buChar char="–"/>
            </a:pPr>
            <a:r>
              <a:rPr lang="en-US" sz="2000" dirty="0" smtClean="0"/>
              <a:t>Cake Sales</a:t>
            </a:r>
            <a:endParaRPr lang="en-GB" sz="2000" i="1" dirty="0"/>
          </a:p>
        </p:txBody>
      </p:sp>
    </p:spTree>
    <p:extLst>
      <p:ext uri="{BB962C8B-B14F-4D97-AF65-F5344CB8AC3E}">
        <p14:creationId xmlns:p14="http://schemas.microsoft.com/office/powerpoint/2010/main" val="178048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496" y="1852306"/>
            <a:ext cx="7936992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Times New Roman" pitchFamily="18" charset="0"/>
              <a:buChar char="‾"/>
            </a:pPr>
            <a:r>
              <a:rPr lang="en-GB" altLang="en-US" dirty="0"/>
              <a:t>New legislation comes into effect from Oct 1</a:t>
            </a:r>
            <a:r>
              <a:rPr lang="en-GB" altLang="en-US" baseline="30000" dirty="0"/>
              <a:t>st</a:t>
            </a:r>
            <a:r>
              <a:rPr lang="en-GB" altLang="en-US" dirty="0"/>
              <a:t>, allows </a:t>
            </a:r>
            <a:r>
              <a:rPr lang="en-GB" altLang="en-US" i="1" dirty="0"/>
              <a:t>‘spare’ </a:t>
            </a:r>
            <a:r>
              <a:rPr lang="en-GB" altLang="en-US" dirty="0"/>
              <a:t>emergency adrenaline auto injectors (AAI’s) in schools. </a:t>
            </a:r>
          </a:p>
          <a:p>
            <a:pPr marL="457200" indent="-457200" algn="just">
              <a:spcBef>
                <a:spcPts val="1200"/>
              </a:spcBef>
              <a:buFont typeface="Times New Roman" pitchFamily="18" charset="0"/>
              <a:buChar char="‾"/>
            </a:pPr>
            <a:r>
              <a:rPr lang="en-GB" altLang="en-US" dirty="0"/>
              <a:t>Govt. amended Human Med. Act to allow schools to buy AAI’s from pharmaceutical supplier </a:t>
            </a:r>
            <a:r>
              <a:rPr lang="en-GB" altLang="en-US" u="sng" dirty="0"/>
              <a:t>without</a:t>
            </a:r>
            <a:r>
              <a:rPr lang="en-GB" altLang="en-US" dirty="0"/>
              <a:t> </a:t>
            </a:r>
            <a:r>
              <a:rPr lang="en-GB" altLang="en-US" u="sng" dirty="0"/>
              <a:t>prescription</a:t>
            </a:r>
            <a:r>
              <a:rPr lang="en-GB" altLang="en-US" dirty="0"/>
              <a:t>, for use in emergencies.</a:t>
            </a:r>
          </a:p>
          <a:p>
            <a:pPr marL="457200" indent="-457200" algn="just">
              <a:spcBef>
                <a:spcPts val="1200"/>
              </a:spcBef>
              <a:buFont typeface="Times New Roman" pitchFamily="18" charset="0"/>
              <a:buChar char="‾"/>
            </a:pPr>
            <a:r>
              <a:rPr lang="en-GB" altLang="en-US" dirty="0"/>
              <a:t>Allows schools to administer an emergency AAI to any child who has been assessed as being at risk of anaphylaxis. </a:t>
            </a:r>
          </a:p>
          <a:p>
            <a:pPr marL="457200" indent="-457200" algn="just">
              <a:spcBef>
                <a:spcPts val="1200"/>
              </a:spcBef>
              <a:buFont typeface="Times New Roman" pitchFamily="18" charset="0"/>
              <a:buChar char="‾"/>
            </a:pPr>
            <a:r>
              <a:rPr lang="en-GB" altLang="en-US" u="sng" dirty="0"/>
              <a:t>Not</a:t>
            </a:r>
            <a:r>
              <a:rPr lang="en-GB" altLang="en-US" dirty="0"/>
              <a:t> compulsory </a:t>
            </a:r>
          </a:p>
          <a:p>
            <a:pPr marL="457200" indent="-457200" algn="just">
              <a:spcBef>
                <a:spcPts val="1200"/>
              </a:spcBef>
              <a:buFont typeface="Times New Roman" pitchFamily="18" charset="0"/>
              <a:buChar char="‾"/>
            </a:pPr>
            <a:r>
              <a:rPr lang="en-GB" altLang="en-US" dirty="0"/>
              <a:t>Is likely to increase need for training for school staff</a:t>
            </a:r>
          </a:p>
          <a:p>
            <a:pPr marL="457200" indent="-457200" algn="just">
              <a:spcBef>
                <a:spcPts val="1200"/>
              </a:spcBef>
              <a:buFont typeface="Times New Roman" pitchFamily="18" charset="0"/>
              <a:buChar char="‾"/>
            </a:pPr>
            <a:r>
              <a:rPr lang="en-GB" altLang="en-US" dirty="0"/>
              <a:t>AC developing a web site to provide online resources for school staff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" y="382397"/>
            <a:ext cx="4014216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84058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71484" y="975014"/>
            <a:ext cx="5290988" cy="689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3600" b="1" dirty="0" smtClean="0">
              <a:solidFill>
                <a:srgbClr val="0B63B2"/>
              </a:solidFill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978408" y="2168525"/>
            <a:ext cx="6135624" cy="2225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1368"/>
              </a:spcBef>
              <a:buClr>
                <a:srgbClr val="0B63B2"/>
              </a:buClr>
              <a:defRPr/>
            </a:pPr>
            <a:r>
              <a:rPr lang="en-GB" sz="2000" dirty="0" smtClean="0">
                <a:solidFill>
                  <a:srgbClr val="000000"/>
                </a:solidFill>
              </a:rPr>
              <a:t>Training videos and support can be found at </a:t>
            </a:r>
          </a:p>
        </p:txBody>
      </p:sp>
      <p:sp>
        <p:nvSpPr>
          <p:cNvPr id="4" name="Rectangle 3"/>
          <p:cNvSpPr/>
          <p:nvPr/>
        </p:nvSpPr>
        <p:spPr>
          <a:xfrm>
            <a:off x="1823044" y="2787799"/>
            <a:ext cx="5044100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800" dirty="0">
                <a:solidFill>
                  <a:srgbClr val="000000"/>
                </a:solidFill>
                <a:hlinkClick r:id="rId2"/>
              </a:rPr>
              <a:t>www.allergynorthwest.nhs.uk</a:t>
            </a:r>
            <a:endParaRPr lang="en-GB" sz="2800" dirty="0">
              <a:solidFill>
                <a:srgbClr val="000000"/>
              </a:solidFill>
            </a:endParaRPr>
          </a:p>
          <a:p>
            <a:pPr marL="342900" indent="-342900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800" dirty="0">
                <a:solidFill>
                  <a:srgbClr val="000000"/>
                </a:solidFill>
                <a:hlinkClick r:id="rId3"/>
              </a:rPr>
              <a:t>www.jext.co.uk</a:t>
            </a:r>
            <a:endParaRPr lang="en-GB" sz="2800" dirty="0">
              <a:solidFill>
                <a:srgbClr val="000000"/>
              </a:solidFill>
            </a:endParaRPr>
          </a:p>
          <a:p>
            <a:pPr marL="342900" indent="-342900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sz="2800" dirty="0" smtClean="0">
                <a:solidFill>
                  <a:srgbClr val="000000"/>
                </a:solidFill>
                <a:hlinkClick r:id="rId4"/>
              </a:rPr>
              <a:t>www.anaphylaxis.org.uk</a:t>
            </a:r>
            <a:endParaRPr lang="en-GB" sz="2800" dirty="0" smtClean="0">
              <a:solidFill>
                <a:srgbClr val="000000"/>
              </a:solidFill>
            </a:endParaRPr>
          </a:p>
          <a:p>
            <a:pPr marL="342900" indent="-342900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r>
              <a:rPr lang="en-GB" altLang="en-US" sz="2800" dirty="0">
                <a:solidFill>
                  <a:srgbClr val="0000FF"/>
                </a:solidFill>
                <a:hlinkClick r:id="rId5"/>
              </a:rPr>
              <a:t>www.emerade-bausch.co.uk</a:t>
            </a:r>
            <a:endParaRPr lang="en-GB" altLang="en-US" sz="2800" dirty="0">
              <a:solidFill>
                <a:srgbClr val="0000FF"/>
              </a:solidFill>
            </a:endParaRPr>
          </a:p>
          <a:p>
            <a:pPr marL="342900" indent="-342900">
              <a:spcBef>
                <a:spcPts val="1368"/>
              </a:spcBef>
              <a:buClr>
                <a:srgbClr val="0B63B2"/>
              </a:buClr>
              <a:buFont typeface="Calibri" pitchFamily="34" charset="0"/>
              <a:buChar char="–"/>
              <a:defRPr/>
            </a:pPr>
            <a:endParaRPr lang="en-GB" sz="280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1833" y="1092475"/>
            <a:ext cx="50102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0B63B2"/>
                </a:solidFill>
              </a:rPr>
              <a:t>For Further Information </a:t>
            </a:r>
          </a:p>
        </p:txBody>
      </p:sp>
    </p:spTree>
    <p:extLst>
      <p:ext uri="{BB962C8B-B14F-4D97-AF65-F5344CB8AC3E}">
        <p14:creationId xmlns:p14="http://schemas.microsoft.com/office/powerpoint/2010/main" val="179677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C7C9B1B2344641A309848644787DB1" ma:contentTypeVersion="" ma:contentTypeDescription="Create a new document." ma:contentTypeScope="" ma:versionID="e4b387c55cc89c32f64338260c821de3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f3e687d5f98ee29b9cfcc2ff24550dc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E699DD-090A-4E91-8450-4E83F2AC1ECD}">
  <ds:schemaRefs>
    <ds:schemaRef ds:uri="http://purl.org/dc/elements/1.1/"/>
    <ds:schemaRef ds:uri="http://www.w3.org/XML/1998/namespace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F20DC55-AADA-455C-A104-676398C83B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F33A70D5-2E30-4040-8644-7F085F6D26A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678</TotalTime>
  <Words>1035</Words>
  <Application>Microsoft Office PowerPoint</Application>
  <PresentationFormat>On-screen Show (4:3)</PresentationFormat>
  <Paragraphs>163</Paragraphs>
  <Slides>24</Slides>
  <Notes>1</Notes>
  <HiddenSlides>3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Custom Design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point slides</dc:title>
  <dc:creator>John McNally</dc:creator>
  <cp:lastModifiedBy>Nicholas Sheeran</cp:lastModifiedBy>
  <cp:revision>41</cp:revision>
  <dcterms:created xsi:type="dcterms:W3CDTF">2012-11-01T12:38:55Z</dcterms:created>
  <dcterms:modified xsi:type="dcterms:W3CDTF">2018-01-08T12:45:10Z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0x010100DEC7C9B1B2344641A309848644787DB1</vt:lpwstr>
  </property>
</Properties>
</file>