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3"/>
  </p:notesMasterIdLst>
  <p:sldIdLst>
    <p:sldId id="269" r:id="rId5"/>
    <p:sldId id="271" r:id="rId6"/>
    <p:sldId id="272" r:id="rId7"/>
    <p:sldId id="279" r:id="rId8"/>
    <p:sldId id="280" r:id="rId9"/>
    <p:sldId id="281" r:id="rId10"/>
    <p:sldId id="282" r:id="rId11"/>
    <p:sldId id="283" r:id="rId12"/>
    <p:sldId id="289" r:id="rId13"/>
    <p:sldId id="285" r:id="rId14"/>
    <p:sldId id="286" r:id="rId15"/>
    <p:sldId id="287" r:id="rId16"/>
    <p:sldId id="290" r:id="rId17"/>
    <p:sldId id="288" r:id="rId18"/>
    <p:sldId id="294" r:id="rId19"/>
    <p:sldId id="303" r:id="rId20"/>
    <p:sldId id="308" r:id="rId21"/>
    <p:sldId id="296" r:id="rId22"/>
    <p:sldId id="302" r:id="rId23"/>
    <p:sldId id="304" r:id="rId24"/>
    <p:sldId id="299" r:id="rId25"/>
    <p:sldId id="305" r:id="rId26"/>
    <p:sldId id="306" r:id="rId27"/>
    <p:sldId id="307" r:id="rId28"/>
    <p:sldId id="301" r:id="rId29"/>
    <p:sldId id="310" r:id="rId30"/>
    <p:sldId id="311" r:id="rId31"/>
    <p:sldId id="312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8700"/>
    <a:srgbClr val="1D71B8"/>
    <a:srgbClr val="E30613"/>
    <a:srgbClr val="3FA535"/>
    <a:srgbClr val="8236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43" autoAdjust="0"/>
    <p:restoredTop sz="94660"/>
  </p:normalViewPr>
  <p:slideViewPr>
    <p:cSldViewPr snapToGrid="0" snapToObjects="1">
      <p:cViewPr>
        <p:scale>
          <a:sx n="100" d="100"/>
          <a:sy n="100" d="100"/>
        </p:scale>
        <p:origin x="-744" y="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F89D7F-7496-4049-9D95-3B35FCAE66ED}" type="datetimeFigureOut">
              <a:rPr lang="en-GB" smtClean="0"/>
              <a:t>08/01/2018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E9C17-F439-4BB6-91F7-14AD8D1B37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981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E9C17-F439-4BB6-91F7-14AD8D1B3730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22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Slide BGD template_PURPLE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8800" y="1923142"/>
            <a:ext cx="7340600" cy="838200"/>
          </a:xfrm>
        </p:spPr>
        <p:txBody>
          <a:bodyPr/>
          <a:lstStyle>
            <a:lvl1pPr marL="0" indent="0">
              <a:buFontTx/>
              <a:buNone/>
              <a:defRPr sz="4400"/>
            </a:lvl1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558800" y="2971800"/>
            <a:ext cx="3581400" cy="3327400"/>
          </a:xfr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>
                <a:solidFill>
                  <a:srgbClr val="82368C"/>
                </a:solidFill>
              </a:defRPr>
            </a:lvl1pPr>
          </a:lstStyle>
          <a:p>
            <a:pPr algn="l"/>
            <a:r>
              <a:rPr lang="en-US" dirty="0" smtClean="0"/>
              <a:t>Bulleted text</a:t>
            </a:r>
          </a:p>
          <a:p>
            <a:pPr algn="l"/>
            <a:r>
              <a:rPr lang="en-US" dirty="0" smtClean="0"/>
              <a:t>Bulleted text</a:t>
            </a:r>
          </a:p>
          <a:p>
            <a:pPr algn="l"/>
            <a:r>
              <a:rPr lang="en-US" dirty="0" smtClean="0"/>
              <a:t>Bulleted text</a:t>
            </a:r>
          </a:p>
          <a:p>
            <a:pPr algn="l"/>
            <a:endParaRPr 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7162800" y="6438900"/>
            <a:ext cx="16764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300" b="1" i="1" dirty="0" smtClean="0">
                <a:solidFill>
                  <a:srgbClr val="1D71B8"/>
                </a:solidFill>
              </a:rPr>
              <a:t>Inspired by Children</a:t>
            </a:r>
            <a:endParaRPr lang="en-US" sz="1300" b="1" i="1" dirty="0">
              <a:solidFill>
                <a:srgbClr val="1D71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191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DA871-0114-EE49-BF68-AC116E001856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7DBD7-97C1-7E48-B611-38500AB03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517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lder-hey-childrens-hospital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6" descr="Slide BGD template_WHITE2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7538"/>
            <a:ext cx="8229600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7162800" y="6438900"/>
            <a:ext cx="16764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300" b="1" i="1" dirty="0" smtClean="0">
                <a:solidFill>
                  <a:srgbClr val="1D71B8"/>
                </a:solidFill>
              </a:rPr>
              <a:t>Inspired by Children</a:t>
            </a:r>
            <a:endParaRPr lang="en-US" sz="1300" b="1" i="1" dirty="0">
              <a:solidFill>
                <a:srgbClr val="1D71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459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Slide BGD template_ORANGE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8800" y="1923142"/>
            <a:ext cx="7340600" cy="838200"/>
          </a:xfrm>
        </p:spPr>
        <p:txBody>
          <a:bodyPr/>
          <a:lstStyle>
            <a:lvl1pPr marL="0" indent="0">
              <a:buFontTx/>
              <a:buNone/>
              <a:defRPr sz="4400"/>
            </a:lvl1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558800" y="2971800"/>
            <a:ext cx="3581400" cy="3327400"/>
          </a:xfr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>
                <a:solidFill>
                  <a:srgbClr val="F18700"/>
                </a:solidFill>
              </a:defRPr>
            </a:lvl1pPr>
          </a:lstStyle>
          <a:p>
            <a:pPr algn="l"/>
            <a:r>
              <a:rPr lang="en-US" dirty="0" smtClean="0"/>
              <a:t>Bulleted text</a:t>
            </a:r>
          </a:p>
          <a:p>
            <a:pPr algn="l"/>
            <a:r>
              <a:rPr lang="en-US" dirty="0" smtClean="0"/>
              <a:t>Bulleted text</a:t>
            </a:r>
          </a:p>
          <a:p>
            <a:pPr algn="l"/>
            <a:r>
              <a:rPr lang="en-US" dirty="0" smtClean="0"/>
              <a:t>Bulleted text</a:t>
            </a:r>
          </a:p>
          <a:p>
            <a:pPr algn="l"/>
            <a:endParaRPr 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7162800" y="6438900"/>
            <a:ext cx="16764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300" b="1" i="1" dirty="0" smtClean="0">
                <a:solidFill>
                  <a:srgbClr val="1D71B8"/>
                </a:solidFill>
              </a:rPr>
              <a:t>Inspired by Children</a:t>
            </a:r>
            <a:endParaRPr lang="en-US" sz="1300" b="1" i="1" dirty="0">
              <a:solidFill>
                <a:srgbClr val="1D71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277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 descr="Slide BGD template_GREEN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558800" y="2971800"/>
            <a:ext cx="3581400" cy="3327400"/>
          </a:xfr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>
                <a:solidFill>
                  <a:srgbClr val="3FA535"/>
                </a:solidFill>
              </a:defRPr>
            </a:lvl1pPr>
          </a:lstStyle>
          <a:p>
            <a:pPr algn="l"/>
            <a:r>
              <a:rPr lang="en-US" dirty="0" smtClean="0"/>
              <a:t>Bulleted text</a:t>
            </a:r>
          </a:p>
          <a:p>
            <a:pPr algn="l"/>
            <a:r>
              <a:rPr lang="en-US" dirty="0" smtClean="0"/>
              <a:t>Bulleted text</a:t>
            </a:r>
          </a:p>
          <a:p>
            <a:pPr algn="l"/>
            <a:r>
              <a:rPr lang="en-US" dirty="0" smtClean="0"/>
              <a:t>Bulleted text</a:t>
            </a:r>
          </a:p>
          <a:p>
            <a:pPr algn="l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8800" y="1923142"/>
            <a:ext cx="7340600" cy="838200"/>
          </a:xfrm>
        </p:spPr>
        <p:txBody>
          <a:bodyPr/>
          <a:lstStyle>
            <a:lvl1pPr marL="0" indent="0">
              <a:buFontTx/>
              <a:buNone/>
              <a:defRPr sz="4400"/>
            </a:lvl1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7162800" y="6438900"/>
            <a:ext cx="16764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300" b="1" i="1" dirty="0" smtClean="0">
                <a:solidFill>
                  <a:srgbClr val="1D71B8"/>
                </a:solidFill>
              </a:rPr>
              <a:t>Inspired by Children</a:t>
            </a:r>
            <a:endParaRPr lang="en-US" sz="1300" b="1" i="1" dirty="0">
              <a:solidFill>
                <a:srgbClr val="1D71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496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Slide BGD template_BLUE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8800" y="1923142"/>
            <a:ext cx="7340600" cy="838200"/>
          </a:xfrm>
        </p:spPr>
        <p:txBody>
          <a:bodyPr/>
          <a:lstStyle>
            <a:lvl1pPr marL="0" indent="0">
              <a:buFontTx/>
              <a:buNone/>
              <a:defRPr sz="4400"/>
            </a:lvl1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558800" y="2971800"/>
            <a:ext cx="3581400" cy="3327400"/>
          </a:xfr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>
                <a:solidFill>
                  <a:srgbClr val="1D71B8"/>
                </a:solidFill>
              </a:defRPr>
            </a:lvl1pPr>
          </a:lstStyle>
          <a:p>
            <a:pPr algn="l"/>
            <a:r>
              <a:rPr lang="en-US" dirty="0" smtClean="0"/>
              <a:t>Bulleted text</a:t>
            </a:r>
          </a:p>
          <a:p>
            <a:pPr algn="l"/>
            <a:r>
              <a:rPr lang="en-US" dirty="0" smtClean="0"/>
              <a:t>Bulleted text</a:t>
            </a:r>
          </a:p>
          <a:p>
            <a:pPr algn="l"/>
            <a:r>
              <a:rPr lang="en-US" dirty="0" smtClean="0"/>
              <a:t>Bulleted text</a:t>
            </a:r>
          </a:p>
          <a:p>
            <a:pPr algn="l"/>
            <a:endParaRPr 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7162800" y="6438900"/>
            <a:ext cx="16764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300" b="1" i="1" dirty="0" smtClean="0">
                <a:solidFill>
                  <a:srgbClr val="1D71B8"/>
                </a:solidFill>
              </a:rPr>
              <a:t>Inspired by Children</a:t>
            </a:r>
            <a:endParaRPr lang="en-US" sz="1300" b="1" i="1" dirty="0">
              <a:solidFill>
                <a:srgbClr val="1D71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982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Slide BGD template_RE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8800" y="1923142"/>
            <a:ext cx="7340600" cy="838200"/>
          </a:xfrm>
        </p:spPr>
        <p:txBody>
          <a:bodyPr/>
          <a:lstStyle>
            <a:lvl1pPr marL="0" indent="0">
              <a:buFontTx/>
              <a:buNone/>
              <a:defRPr sz="4400"/>
            </a:lvl1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558800" y="2971800"/>
            <a:ext cx="3581400" cy="3327400"/>
          </a:xfr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>
                <a:solidFill>
                  <a:srgbClr val="E30613"/>
                </a:solidFill>
              </a:defRPr>
            </a:lvl1pPr>
          </a:lstStyle>
          <a:p>
            <a:pPr algn="l"/>
            <a:r>
              <a:rPr lang="en-US" dirty="0" smtClean="0"/>
              <a:t>Bulleted text</a:t>
            </a:r>
          </a:p>
          <a:p>
            <a:pPr algn="l"/>
            <a:r>
              <a:rPr lang="en-US" dirty="0" smtClean="0"/>
              <a:t>Bulleted text</a:t>
            </a:r>
          </a:p>
          <a:p>
            <a:pPr algn="l"/>
            <a:r>
              <a:rPr lang="en-US" dirty="0" smtClean="0"/>
              <a:t>Bulleted text</a:t>
            </a:r>
          </a:p>
          <a:p>
            <a:pPr algn="l"/>
            <a:endParaRPr 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7162800" y="6438900"/>
            <a:ext cx="16764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300" b="1" i="1" dirty="0" smtClean="0">
                <a:solidFill>
                  <a:srgbClr val="1D71B8"/>
                </a:solidFill>
              </a:rPr>
              <a:t>Inspired by Children</a:t>
            </a:r>
            <a:endParaRPr lang="en-US" sz="1300" b="1" i="1" dirty="0">
              <a:solidFill>
                <a:srgbClr val="1D71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128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0435 edit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8" descr="Slide BGD template_ORANGE3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459038"/>
            <a:ext cx="8229600" cy="1143000"/>
          </a:xfrm>
        </p:spPr>
        <p:txBody>
          <a:bodyPr/>
          <a:lstStyle>
            <a:lvl1pPr>
              <a:defRPr>
                <a:solidFill>
                  <a:srgbClr val="F18700"/>
                </a:solidFill>
              </a:defRPr>
            </a:lvl1pPr>
          </a:lstStyle>
          <a:p>
            <a:r>
              <a:rPr lang="en-GB" dirty="0" smtClean="0"/>
              <a:t>Title here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355600" y="6438900"/>
            <a:ext cx="16764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300" b="1" i="1" dirty="0" smtClean="0">
                <a:solidFill>
                  <a:srgbClr val="1D71B8"/>
                </a:solidFill>
              </a:rPr>
              <a:t>Inspired by Children</a:t>
            </a:r>
            <a:endParaRPr lang="en-US" sz="1300" b="1" i="1" dirty="0">
              <a:solidFill>
                <a:srgbClr val="1D71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908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0435 edit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7" descr="Slide BGD template_GREEN3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459038"/>
            <a:ext cx="8229600" cy="1143000"/>
          </a:xfrm>
        </p:spPr>
        <p:txBody>
          <a:bodyPr/>
          <a:lstStyle>
            <a:lvl1pPr>
              <a:defRPr>
                <a:solidFill>
                  <a:srgbClr val="3FA535"/>
                </a:solidFill>
              </a:defRPr>
            </a:lvl1pPr>
          </a:lstStyle>
          <a:p>
            <a:r>
              <a:rPr lang="en-GB" dirty="0" smtClean="0"/>
              <a:t>Title here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355600" y="6438900"/>
            <a:ext cx="16764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300" b="1" i="1" dirty="0" smtClean="0">
                <a:solidFill>
                  <a:srgbClr val="1D71B8"/>
                </a:solidFill>
              </a:rPr>
              <a:t>Inspired by Children</a:t>
            </a:r>
            <a:endParaRPr lang="en-US" sz="1300" b="1" i="1" dirty="0">
              <a:solidFill>
                <a:srgbClr val="1D71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130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0435 edit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8" descr="Slide BGD template_PURPLE3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459038"/>
            <a:ext cx="8229600" cy="1143000"/>
          </a:xfrm>
        </p:spPr>
        <p:txBody>
          <a:bodyPr/>
          <a:lstStyle>
            <a:lvl1pPr>
              <a:defRPr>
                <a:solidFill>
                  <a:srgbClr val="82368C"/>
                </a:solidFill>
              </a:defRPr>
            </a:lvl1pPr>
          </a:lstStyle>
          <a:p>
            <a:r>
              <a:rPr lang="en-GB" dirty="0" smtClean="0"/>
              <a:t>Title here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355600" y="6438900"/>
            <a:ext cx="16764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300" b="1" i="1" dirty="0" smtClean="0">
                <a:solidFill>
                  <a:srgbClr val="1D71B8"/>
                </a:solidFill>
              </a:rPr>
              <a:t>Inspired by Children</a:t>
            </a:r>
            <a:endParaRPr lang="en-US" sz="1300" b="1" i="1" dirty="0">
              <a:solidFill>
                <a:srgbClr val="1D71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928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0435 edit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8" descr="Slide BGD template_BLUE3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459038"/>
            <a:ext cx="8229600" cy="1143000"/>
          </a:xfrm>
        </p:spPr>
        <p:txBody>
          <a:bodyPr/>
          <a:lstStyle>
            <a:lvl1pPr>
              <a:defRPr>
                <a:solidFill>
                  <a:srgbClr val="1D71B8"/>
                </a:solidFill>
              </a:defRPr>
            </a:lvl1pPr>
          </a:lstStyle>
          <a:p>
            <a:r>
              <a:rPr lang="en-GB" dirty="0" smtClean="0"/>
              <a:t>Title here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355600" y="6438900"/>
            <a:ext cx="16764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300" b="1" i="1" dirty="0" smtClean="0">
                <a:solidFill>
                  <a:srgbClr val="1D71B8"/>
                </a:solidFill>
              </a:rPr>
              <a:t>Inspired by Children</a:t>
            </a:r>
            <a:endParaRPr lang="en-US" sz="1300" b="1" i="1" dirty="0">
              <a:solidFill>
                <a:srgbClr val="1D71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201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0435 edit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8" descr="Slide BGD template_RED3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459038"/>
            <a:ext cx="8229600" cy="1143000"/>
          </a:xfrm>
        </p:spPr>
        <p:txBody>
          <a:bodyPr/>
          <a:lstStyle>
            <a:lvl1pPr>
              <a:defRPr>
                <a:solidFill>
                  <a:srgbClr val="E30613"/>
                </a:solidFill>
              </a:defRPr>
            </a:lvl1pPr>
          </a:lstStyle>
          <a:p>
            <a:r>
              <a:rPr lang="en-GB" dirty="0" smtClean="0"/>
              <a:t>Title here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355600" y="6438900"/>
            <a:ext cx="16764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300" b="1" i="1" dirty="0" smtClean="0">
                <a:solidFill>
                  <a:srgbClr val="1D71B8"/>
                </a:solidFill>
              </a:rPr>
              <a:t>Inspired by Children</a:t>
            </a:r>
            <a:endParaRPr lang="en-US" sz="1300" b="1" i="1" dirty="0">
              <a:solidFill>
                <a:srgbClr val="1D71B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267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DA871-0114-EE49-BF68-AC116E001856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7DBD7-97C1-7E48-B611-38500AB033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837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sthma.org.uk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6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png"/><Relationship Id="rId7" Type="http://schemas.openxmlformats.org/officeDocument/2006/relationships/image" Target="../media/image22.wmf"/><Relationship Id="rId12" Type="http://schemas.openxmlformats.org/officeDocument/2006/relationships/image" Target="../media/image27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wmf"/><Relationship Id="rId11" Type="http://schemas.openxmlformats.org/officeDocument/2006/relationships/image" Target="../media/image26.wmf"/><Relationship Id="rId5" Type="http://schemas.openxmlformats.org/officeDocument/2006/relationships/image" Target="../media/image20.wmf"/><Relationship Id="rId10" Type="http://schemas.openxmlformats.org/officeDocument/2006/relationships/image" Target="../media/image25.png"/><Relationship Id="rId4" Type="http://schemas.openxmlformats.org/officeDocument/2006/relationships/image" Target="../media/image19.wmf"/><Relationship Id="rId9" Type="http://schemas.openxmlformats.org/officeDocument/2006/relationships/image" Target="../media/image24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hyperlink" Target="http://www.google.co.uk/imgres?imgurl=http://www.asthmasociety.ie/images/inhaler4.jpg&amp;imgrefurl=http://www.asthmasociety.ie/using-your-inhaler.html&amp;usg=__ypsM_qm-OZJt3u-JpSRISCHUQZk=&amp;h=164&amp;w=150&amp;sz=7&amp;hl=en&amp;start=3&amp;zoom=1&amp;tbnid=KtPnpRREsXJpQM:&amp;tbnh=98&amp;tbnw=90&amp;prev=/images?q=turbohaler&amp;hl=en&amp;gbv=2&amp;tbs=isch:1&amp;itbs=1" TargetMode="External"/><Relationship Id="rId7" Type="http://schemas.openxmlformats.org/officeDocument/2006/relationships/hyperlink" Target="http://www.google.co.uk/imgres?imgurl=http://www.saglikpark.com/i/image/astim-easi-breathe-36-04.gif&amp;imgrefurl=http://www.herice.biz/yazi-3232-astim_tedavisinde_kullanilan_ilaclar.html&amp;usg=__FcsmUFHGQG68oCaR3JthTaySArY=&amp;h=250&amp;w=200&amp;sz=4&amp;hl=en&amp;start=5&amp;zoom=1&amp;tbnid=mo_8gA72vq_XVM:&amp;tbnh=111&amp;tbnw=89&amp;prev=/images?q=easibreathe&amp;hl=en&amp;gbv=2&amp;tbs=isch:1&amp;itbs=1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hyperlink" Target="http://www.google.co.uk/imgres?imgurl=http://www.medicinhaandbogen.dk/GetImage.aspx?id=3a6c64f2-b1f1-47bb-80ca-761f5e4b59b8&amp;imgrefurl=http://www.medicinhaandbogen.dk/Buventol+Easyhaler.prp&amp;usg=__N0M3lw74KzHe8umal98gUanjOcg=&amp;h=236&amp;w=224&amp;sz=6&amp;hl=en&amp;start=47&amp;zoom=1&amp;tbnid=FlPfvbIl6VSTnM:&amp;tbnh=109&amp;tbnw=103&amp;prev=/images?q=easyhaler&amp;start=40&amp;hl=en&amp;sa=N&amp;gbv=2&amp;tbs=isch:1&amp;itbs=1" TargetMode="External"/><Relationship Id="rId4" Type="http://schemas.openxmlformats.org/officeDocument/2006/relationships/image" Target="../media/image32.jpeg"/><Relationship Id="rId9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58800" y="932542"/>
            <a:ext cx="7340600" cy="8382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en-US" altLang="en-US" b="1" dirty="0">
                <a:solidFill>
                  <a:schemeClr val="accent6"/>
                </a:solidFill>
                <a:latin typeface="Arial" charset="0"/>
              </a:rPr>
              <a:t>Asthma in School</a:t>
            </a:r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58800" y="5553075"/>
            <a:ext cx="7340600" cy="933450"/>
          </a:xfrm>
        </p:spPr>
        <p:txBody>
          <a:bodyPr/>
          <a:lstStyle/>
          <a:p>
            <a:pPr marL="0" indent="0">
              <a:buClr>
                <a:srgbClr val="F18700"/>
              </a:buClr>
              <a:buSzPct val="75000"/>
              <a:buNone/>
            </a:pPr>
            <a:endParaRPr lang="en-US" dirty="0" smtClean="0"/>
          </a:p>
          <a:p>
            <a:pPr marL="0" indent="0">
              <a:buClr>
                <a:srgbClr val="F18700"/>
              </a:buClr>
              <a:buSzPct val="75000"/>
              <a:buNone/>
            </a:pPr>
            <a:endParaRPr lang="en-US" dirty="0"/>
          </a:p>
          <a:p>
            <a:pPr marL="0" indent="0">
              <a:buClr>
                <a:srgbClr val="F18700"/>
              </a:buClr>
              <a:buSzPct val="75000"/>
              <a:buNone/>
            </a:pPr>
            <a:endParaRPr lang="en-US" dirty="0"/>
          </a:p>
        </p:txBody>
      </p:sp>
      <p:pic>
        <p:nvPicPr>
          <p:cNvPr id="4" name="Picture 1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298" y="1991318"/>
            <a:ext cx="5384977" cy="4154125"/>
          </a:xfrm>
          <a:prstGeom prst="rect">
            <a:avLst/>
          </a:prstGeom>
          <a:noFill/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286000" y="3105835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endParaRPr lang="en-US" altLang="en-US" b="1" dirty="0" smtClean="0">
              <a:solidFill>
                <a:srgbClr val="FFFF66"/>
              </a:solidFill>
              <a:latin typeface="Arial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rgbClr val="FFFF66"/>
              </a:solidFill>
              <a:latin typeface="Arial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b="1" dirty="0" smtClean="0">
              <a:solidFill>
                <a:srgbClr val="FFFF66"/>
              </a:solidFill>
              <a:latin typeface="Arial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rgbClr val="FFFF66"/>
              </a:solidFill>
              <a:latin typeface="Arial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b="1" dirty="0" smtClean="0">
              <a:solidFill>
                <a:srgbClr val="FFFF66"/>
              </a:solidFill>
              <a:latin typeface="Arial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rgbClr val="FFFF66"/>
              </a:solidFill>
              <a:latin typeface="Arial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b="1" dirty="0" smtClean="0">
              <a:solidFill>
                <a:srgbClr val="FFFF66"/>
              </a:solidFill>
              <a:latin typeface="Arial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rgbClr val="FFFF66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60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8800" y="932542"/>
            <a:ext cx="7340600" cy="838200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82368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Asthma the Facts</a:t>
            </a:r>
            <a:endParaRPr lang="en-US" sz="4000" b="1" dirty="0">
              <a:solidFill>
                <a:srgbClr val="82368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558799" y="1590677"/>
            <a:ext cx="7937501" cy="4362450"/>
          </a:xfrm>
        </p:spPr>
        <p:txBody>
          <a:bodyPr>
            <a:normAutofit fontScale="70000" lnSpcReduction="20000"/>
          </a:bodyPr>
          <a:lstStyle/>
          <a:p>
            <a:pPr lvl="8">
              <a:lnSpc>
                <a:spcPct val="80000"/>
              </a:lnSpc>
              <a:defRPr/>
            </a:pPr>
            <a:r>
              <a:rPr lang="en-US" altLang="en-US" dirty="0">
                <a:solidFill>
                  <a:schemeClr val="bg1"/>
                </a:solidFill>
                <a:latin typeface="Arial" charset="0"/>
              </a:rPr>
              <a:t>The UK has among the highest prevalence rates of asthma in children worldwide. </a:t>
            </a:r>
            <a:endParaRPr lang="en-GB" altLang="en-US" dirty="0">
              <a:solidFill>
                <a:schemeClr val="bg1"/>
              </a:solidFill>
              <a:latin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dirty="0" smtClean="0">
                <a:solidFill>
                  <a:schemeClr val="tx1"/>
                </a:solidFill>
                <a:latin typeface="Arial" charset="0"/>
              </a:rPr>
              <a:t>The </a:t>
            </a:r>
            <a:r>
              <a:rPr lang="en-US" altLang="en-US" dirty="0">
                <a:solidFill>
                  <a:schemeClr val="tx1"/>
                </a:solidFill>
                <a:latin typeface="Arial" charset="0"/>
              </a:rPr>
              <a:t>UK has among the highest prevalence rates of asthma </a:t>
            </a:r>
            <a:endParaRPr lang="en-US" altLang="en-US" dirty="0" smtClean="0">
              <a:solidFill>
                <a:schemeClr val="tx1"/>
              </a:solidFill>
              <a:latin typeface="Arial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US" altLang="en-US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altLang="en-US" dirty="0" smtClean="0">
                <a:solidFill>
                  <a:schemeClr val="tx1"/>
                </a:solidFill>
                <a:latin typeface="Arial" charset="0"/>
              </a:rPr>
              <a:t>    in </a:t>
            </a:r>
            <a:r>
              <a:rPr lang="en-US" altLang="en-US" dirty="0">
                <a:solidFill>
                  <a:schemeClr val="tx1"/>
                </a:solidFill>
                <a:latin typeface="Arial" charset="0"/>
              </a:rPr>
              <a:t>children worldwide. </a:t>
            </a:r>
            <a:endParaRPr lang="en-GB" altLang="en-US" dirty="0">
              <a:solidFill>
                <a:schemeClr val="tx1"/>
              </a:solidFill>
              <a:latin typeface="Arial" charset="0"/>
            </a:endParaRPr>
          </a:p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in 11 children in the UK have asthma</a:t>
            </a:r>
            <a:r>
              <a:rPr lang="en-GB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average, 2 children in every school class have asthma</a:t>
            </a:r>
            <a:r>
              <a:rPr lang="en-GB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25,073 emergency hospital admissions for children in the UK </a:t>
            </a:r>
            <a:r>
              <a:rPr lang="en-GB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average there were 69 admissions per day or one every 21 minutes. </a:t>
            </a:r>
          </a:p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£1 billion, 1% of the total NHS budget is spent on asthma</a:t>
            </a:r>
            <a:r>
              <a:rPr lang="en-GB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  <a:p>
            <a:pPr marL="0" indent="0" algn="r">
              <a:buNone/>
              <a:defRPr/>
            </a:pPr>
            <a:endParaRPr lang="en-US" sz="2900" i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  <a:defRPr/>
            </a:pPr>
            <a:r>
              <a:rPr lang="en-US" sz="29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Asthma </a:t>
            </a:r>
            <a:r>
              <a:rPr lang="en-US" sz="29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facts and FAQs. Available </a:t>
            </a:r>
            <a:r>
              <a:rPr lang="en-US" sz="2900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from:</a:t>
            </a:r>
            <a:r>
              <a:rPr lang="en-US" sz="2900" i="1" u="sng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www.asthma.org.uk</a:t>
            </a:r>
            <a:r>
              <a:rPr lang="en-US" sz="29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(accessed April 2015)</a:t>
            </a:r>
            <a:endParaRPr lang="en-GB" sz="29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sz="29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76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69900" y="694417"/>
            <a:ext cx="7340600" cy="8382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en-GB" altLang="en-US" b="1" dirty="0">
                <a:solidFill>
                  <a:srgbClr val="0070C0"/>
                </a:solidFill>
                <a:latin typeface="Arial" charset="0"/>
              </a:rPr>
              <a:t>What is Asthma ?</a:t>
            </a:r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58799" y="1551667"/>
            <a:ext cx="3775075" cy="4458608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Asthma is a condition that affects the airways - the small tubes that carry the air in and out of the lungs.</a:t>
            </a:r>
          </a:p>
          <a:p>
            <a:pPr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  <a:latin typeface="Arial" charset="0"/>
            </a:endParaRPr>
          </a:p>
          <a:p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Children with asthma have </a:t>
            </a:r>
            <a:r>
              <a:rPr lang="en-GB" altLang="en-US" dirty="0" smtClean="0">
                <a:solidFill>
                  <a:schemeClr val="tx1"/>
                </a:solidFill>
                <a:latin typeface="Arial" charset="0"/>
              </a:rPr>
              <a:t>airways </a:t>
            </a: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that are almost </a:t>
            </a:r>
            <a:r>
              <a:rPr lang="en-GB" altLang="en-US" dirty="0" smtClean="0">
                <a:solidFill>
                  <a:schemeClr val="tx1"/>
                </a:solidFill>
                <a:latin typeface="Arial" charset="0"/>
              </a:rPr>
              <a:t>always </a:t>
            </a: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swollen and inflamed.</a:t>
            </a:r>
            <a:endParaRPr lang="en-GB" altLang="en-US" u="sng" dirty="0">
              <a:solidFill>
                <a:schemeClr val="tx1"/>
              </a:solidFill>
              <a:latin typeface="Arial" charset="0"/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 descr="aut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863" y="3175000"/>
            <a:ext cx="259080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759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58800" y="2162175"/>
            <a:ext cx="7340600" cy="3327400"/>
          </a:xfrm>
        </p:spPr>
        <p:txBody>
          <a:bodyPr/>
          <a:lstStyle/>
          <a:p>
            <a:pPr marL="0" indent="0">
              <a:buClr>
                <a:srgbClr val="F18700"/>
              </a:buClr>
              <a:buSzPct val="75000"/>
              <a:buNone/>
            </a:pP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9808930"/>
              </p:ext>
            </p:extLst>
          </p:nvPr>
        </p:nvGraphicFramePr>
        <p:xfrm>
          <a:off x="179553" y="1133474"/>
          <a:ext cx="8053224" cy="454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Slide" r:id="rId3" imgW="4548526" imgH="3407297" progId="PowerPoint.Slide.8">
                  <p:embed/>
                </p:oleObj>
              </mc:Choice>
              <mc:Fallback>
                <p:oleObj name="Slide" r:id="rId3" imgW="4548526" imgH="3407297" progId="PowerPoint.Slide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53" y="1133474"/>
                        <a:ext cx="8053224" cy="454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042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84154" y="503009"/>
            <a:ext cx="7340600" cy="8382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Triggers</a:t>
            </a:r>
            <a:endParaRPr lang="en-US" sz="54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9" descr="HM00203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54" y="2066924"/>
            <a:ext cx="1228746" cy="1322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2" descr="auto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272" y="2501737"/>
            <a:ext cx="1190016" cy="1279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 descr="HH00116_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144" y="2181244"/>
            <a:ext cx="1354932" cy="1164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5" descr="hh00669_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799" y="2200838"/>
            <a:ext cx="1104900" cy="1177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 descr="PE02308_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1" y="3781033"/>
            <a:ext cx="1327150" cy="1297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6" descr="na01441_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850" y="4430005"/>
            <a:ext cx="1375867" cy="1553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" descr="j031873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628" y="3473395"/>
            <a:ext cx="1350127" cy="191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9" descr="MC900295388[1]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308" y="3540168"/>
            <a:ext cx="1460676" cy="1036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MC900441715[1]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456" y="2346096"/>
            <a:ext cx="1042987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 descr="BD07330_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984" y="4740482"/>
            <a:ext cx="1139032" cy="1083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3" descr="j027592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281" y="4821802"/>
            <a:ext cx="1287471" cy="1402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714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8800" y="1085849"/>
            <a:ext cx="7340600" cy="8858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Asthma Symptoms</a:t>
            </a:r>
            <a:endParaRPr lang="en-US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238125" y="2238374"/>
            <a:ext cx="8458200" cy="3838575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Arial" charset="0"/>
              </a:rPr>
              <a:t>When the airways narrow </a:t>
            </a:r>
            <a:r>
              <a:rPr lang="en-GB" altLang="en-US" dirty="0" smtClean="0">
                <a:solidFill>
                  <a:schemeClr val="bg1"/>
                </a:solidFill>
                <a:latin typeface="Arial" charset="0"/>
              </a:rPr>
              <a:t>asthma</a:t>
            </a:r>
            <a:endParaRPr lang="en-GB" altLang="en-US" dirty="0">
              <a:solidFill>
                <a:schemeClr val="bg1"/>
              </a:solidFill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3800" dirty="0" smtClean="0">
                <a:solidFill>
                  <a:schemeClr val="tx1"/>
                </a:solidFill>
                <a:latin typeface="Arial" charset="0"/>
              </a:rPr>
              <a:t>When </a:t>
            </a:r>
            <a:r>
              <a:rPr lang="en-GB" altLang="en-US" sz="3800" dirty="0">
                <a:solidFill>
                  <a:schemeClr val="tx1"/>
                </a:solidFill>
                <a:latin typeface="Arial" charset="0"/>
              </a:rPr>
              <a:t>the airways narrow asthma symptoms </a:t>
            </a:r>
            <a:r>
              <a:rPr lang="en-GB" altLang="en-US" sz="3800" dirty="0" smtClean="0">
                <a:solidFill>
                  <a:schemeClr val="tx1"/>
                </a:solidFill>
                <a:latin typeface="Arial" charset="0"/>
              </a:rPr>
              <a:t>can occur </a:t>
            </a:r>
            <a:r>
              <a:rPr lang="en-GB" altLang="en-US" sz="3800" dirty="0">
                <a:solidFill>
                  <a:schemeClr val="tx1"/>
                </a:solidFill>
                <a:latin typeface="Arial" charset="0"/>
              </a:rPr>
              <a:t>and include: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3800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en-GB" altLang="en-US" sz="3800" dirty="0">
                <a:solidFill>
                  <a:schemeClr val="tx1"/>
                </a:solidFill>
                <a:latin typeface="Arial" charset="0"/>
              </a:rPr>
              <a:t>Coughing</a:t>
            </a:r>
          </a:p>
          <a:p>
            <a:pPr>
              <a:spcBef>
                <a:spcPct val="0"/>
              </a:spcBef>
            </a:pPr>
            <a:r>
              <a:rPr lang="en-GB" altLang="en-US" sz="3800" dirty="0">
                <a:solidFill>
                  <a:schemeClr val="tx1"/>
                </a:solidFill>
                <a:latin typeface="Arial" charset="0"/>
              </a:rPr>
              <a:t>Wheezing </a:t>
            </a:r>
          </a:p>
          <a:p>
            <a:pPr>
              <a:spcBef>
                <a:spcPct val="0"/>
              </a:spcBef>
            </a:pPr>
            <a:r>
              <a:rPr lang="en-GB" altLang="en-US" sz="3800" dirty="0">
                <a:solidFill>
                  <a:schemeClr val="tx1"/>
                </a:solidFill>
                <a:latin typeface="Arial" charset="0"/>
              </a:rPr>
              <a:t>Breathlessness</a:t>
            </a:r>
          </a:p>
          <a:p>
            <a:pPr>
              <a:spcBef>
                <a:spcPct val="0"/>
              </a:spcBef>
            </a:pPr>
            <a:r>
              <a:rPr lang="en-GB" altLang="en-US" sz="3800" dirty="0">
                <a:solidFill>
                  <a:schemeClr val="tx1"/>
                </a:solidFill>
                <a:latin typeface="Arial" charset="0"/>
              </a:rPr>
              <a:t>Chest tightness</a:t>
            </a:r>
            <a:endParaRPr lang="en-GB" altLang="en-US" sz="3800" dirty="0">
              <a:solidFill>
                <a:schemeClr val="tx1"/>
              </a:solidFill>
              <a:latin typeface="Times New Roman" pitchFamily="18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en-GB" altLang="en-US" sz="3800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en-GB" altLang="en-US" sz="3800" dirty="0">
                <a:solidFill>
                  <a:schemeClr val="bg1"/>
                </a:solidFill>
                <a:latin typeface="Arial" charset="0"/>
              </a:rPr>
              <a:t>Breathlessness</a:t>
            </a: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bg1"/>
                </a:solidFill>
                <a:latin typeface="Arial" charset="0"/>
              </a:rPr>
              <a:t>Chest tightness</a:t>
            </a:r>
            <a:endParaRPr lang="en-GB" altLang="en-US" sz="2000" dirty="0">
              <a:solidFill>
                <a:schemeClr val="bg1"/>
              </a:solidFill>
              <a:latin typeface="Times New Roman" pitchFamily="18" charset="0"/>
            </a:endParaRPr>
          </a:p>
          <a:p>
            <a:pPr marL="0" indent="0">
              <a:buClr>
                <a:srgbClr val="82368C"/>
              </a:buClr>
              <a:buSzPct val="75000"/>
              <a:buNone/>
            </a:pPr>
            <a:endParaRPr lang="en-US" dirty="0" smtClean="0">
              <a:solidFill>
                <a:schemeClr val="tx1"/>
              </a:solidFill>
            </a:endParaRPr>
          </a:p>
        </p:txBody>
      </p:sp>
      <p:pic>
        <p:nvPicPr>
          <p:cNvPr id="5" name="Picture 3" descr="aut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525" y="3143250"/>
            <a:ext cx="25146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808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727074" y="913492"/>
            <a:ext cx="7340600" cy="99150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70000" lnSpcReduction="20000"/>
          </a:bodyPr>
          <a:lstStyle/>
          <a:p>
            <a:r>
              <a:rPr lang="en-GB" altLang="en-US" sz="5200" b="1" dirty="0">
                <a:solidFill>
                  <a:srgbClr val="0070C0"/>
                </a:solidFill>
                <a:latin typeface="Arial" charset="0"/>
              </a:rPr>
              <a:t>What does Asthma Feel Like ?</a:t>
            </a:r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58799" y="1905000"/>
            <a:ext cx="7508875" cy="361950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7030A0"/>
                </a:solidFill>
                <a:latin typeface="Arial" charset="0"/>
              </a:rPr>
              <a:t>“</a:t>
            </a: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It feels like someone is standing on my lungs”.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“It feels like I am being squashed”.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“When I’m having an attack it feels like a rope is being slowly tightened around my chest”.</a:t>
            </a:r>
            <a:endParaRPr lang="en-GB" altLang="en-US" sz="3600" u="sng" dirty="0">
              <a:solidFill>
                <a:schemeClr val="tx1"/>
              </a:solidFill>
              <a:latin typeface="Arial" charset="0"/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35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58800" y="1343025"/>
            <a:ext cx="7340600" cy="14183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47500" lnSpcReduction="20000"/>
          </a:bodyPr>
          <a:lstStyle/>
          <a:p>
            <a:pPr algn="ctr">
              <a:spcBef>
                <a:spcPct val="0"/>
              </a:spcBef>
            </a:pPr>
            <a:r>
              <a:rPr lang="en-GB" altLang="en-US" sz="8400" b="1" dirty="0">
                <a:solidFill>
                  <a:srgbClr val="FF0000"/>
                </a:solidFill>
                <a:latin typeface="Arial" charset="0"/>
              </a:rPr>
              <a:t>What Medications are used in the Treatment of Asthma ?</a:t>
            </a:r>
          </a:p>
          <a:p>
            <a:pPr>
              <a:spcBef>
                <a:spcPct val="0"/>
              </a:spcBef>
            </a:pPr>
            <a:endParaRPr lang="en-GB" altLang="en-US" b="1" dirty="0">
              <a:solidFill>
                <a:srgbClr val="FFFF66"/>
              </a:solidFill>
              <a:latin typeface="Arial" charset="0"/>
            </a:endParaRPr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rgbClr val="FFFF66"/>
              </a:solidFill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b="1" dirty="0">
              <a:solidFill>
                <a:srgbClr val="FFFF66"/>
              </a:solidFill>
              <a:latin typeface="Arial" charset="0"/>
            </a:endParaRP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114425" y="2828836"/>
            <a:ext cx="67849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4000" b="1" dirty="0">
                <a:latin typeface="Arial" charset="0"/>
              </a:rPr>
              <a:t>Preventers</a:t>
            </a:r>
          </a:p>
          <a:p>
            <a:pPr marL="571500" indent="-57150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4000" b="1" dirty="0">
              <a:latin typeface="Arial" charset="0"/>
            </a:endParaRPr>
          </a:p>
          <a:p>
            <a:pPr marL="571500" indent="-5715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4000" b="1" dirty="0">
                <a:latin typeface="Arial" charset="0"/>
              </a:rPr>
              <a:t>Relievers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4000" b="1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55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58800" y="932542"/>
            <a:ext cx="7340600" cy="8382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Preventers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58800" y="2162175"/>
            <a:ext cx="7340600" cy="33274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Preventers help to prevent asthma attacks.</a:t>
            </a:r>
          </a:p>
          <a:p>
            <a:pPr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They protect the lining of the airways, calm down inflammation and stop the airways from being so sensitive.</a:t>
            </a:r>
            <a:endParaRPr lang="en-GB" altLang="en-US" sz="3600" u="sng" dirty="0">
              <a:solidFill>
                <a:schemeClr val="tx1"/>
              </a:solidFill>
              <a:latin typeface="Arial" charset="0"/>
            </a:endParaRPr>
          </a:p>
          <a:p>
            <a:pPr marL="0" indent="0">
              <a:buClr>
                <a:srgbClr val="F18700"/>
              </a:buClr>
              <a:buSzPct val="7500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80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58800" y="1609725"/>
            <a:ext cx="7708900" cy="441325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Preventers reduce the risk of severe attacks.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Their protective effect builds up over a period of time so they need to be taken every day, usually morning and evening, even if the child is feeling well.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There are other medications used to prevent /control asthma</a:t>
            </a:r>
          </a:p>
          <a:p>
            <a:pPr>
              <a:buClr>
                <a:srgbClr val="3FA535"/>
              </a:buClr>
              <a:buSzPct val="75000"/>
              <a:buFont typeface="Wingdings" panose="05000000000000000000" pitchFamily="2" charset="2"/>
              <a:buChar char="v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82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8800" y="932542"/>
            <a:ext cx="7340600" cy="8382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sz="4800" b="1" dirty="0" smtClean="0">
                <a:solidFill>
                  <a:srgbClr val="8236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Relievers</a:t>
            </a:r>
            <a:endParaRPr lang="en-US" sz="4800" b="1" dirty="0">
              <a:solidFill>
                <a:srgbClr val="82368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558799" y="2238375"/>
            <a:ext cx="7146925" cy="3327400"/>
          </a:xfrm>
        </p:spPr>
        <p:txBody>
          <a:bodyPr>
            <a:normAutofit lnSpcReduction="10000"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Relievers quickly relax the muscles surrounding the narrowed airways, allowing the airways to open wider making it easier to breathe.</a:t>
            </a:r>
          </a:p>
          <a:p>
            <a:pPr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However, they do not reduce the swelling in the airways.</a:t>
            </a:r>
            <a:endParaRPr lang="en-GB" altLang="en-US" sz="3600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3600" u="sng" dirty="0">
              <a:solidFill>
                <a:schemeClr val="tx1"/>
              </a:solidFill>
              <a:latin typeface="Arial" charset="0"/>
            </a:endParaRPr>
          </a:p>
          <a:p>
            <a:pPr marL="0" indent="0">
              <a:buClr>
                <a:srgbClr val="82368C"/>
              </a:buClr>
              <a:buSzPct val="75000"/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057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58800" y="1771650"/>
            <a:ext cx="6870700" cy="4124326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Relievers are essential in treating asthma attacks.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If taken before exercise they reduce the chance of asthma symptoms.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They come in blue containers</a:t>
            </a:r>
            <a:r>
              <a:rPr lang="en-US" altLang="en-US" dirty="0">
                <a:solidFill>
                  <a:schemeClr val="tx1"/>
                </a:solidFill>
                <a:latin typeface="Arial" charset="0"/>
              </a:rPr>
              <a:t>.</a:t>
            </a: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301" y="4074201"/>
            <a:ext cx="2219524" cy="198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19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58800" y="771525"/>
            <a:ext cx="7340600" cy="8191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Examples of Relievers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58800" y="2104117"/>
            <a:ext cx="7791450" cy="3363233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Salbutamol</a:t>
            </a:r>
            <a:r>
              <a:rPr lang="en-US" altLang="en-US" dirty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(</a:t>
            </a:r>
            <a:r>
              <a:rPr lang="en-GB" altLang="en-US" dirty="0" smtClean="0">
                <a:solidFill>
                  <a:schemeClr val="tx1"/>
                </a:solidFill>
                <a:latin typeface="Arial" charset="0"/>
              </a:rPr>
              <a:t>Ventolin)</a:t>
            </a:r>
            <a:endParaRPr lang="en-GB" altLang="en-US" dirty="0">
              <a:solidFill>
                <a:schemeClr val="tx1"/>
              </a:solidFill>
              <a:latin typeface="Arial" charset="0"/>
            </a:endParaRPr>
          </a:p>
          <a:p>
            <a:pPr marL="0" indent="0">
              <a:spcBef>
                <a:spcPct val="0"/>
              </a:spcBef>
              <a:buNone/>
            </a:pPr>
            <a:endParaRPr lang="en-US" altLang="en-US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</a:pPr>
            <a:endParaRPr lang="en-US" altLang="en-US" dirty="0">
              <a:solidFill>
                <a:schemeClr val="tx1"/>
              </a:solidFill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en-US" altLang="en-US" dirty="0">
                <a:solidFill>
                  <a:schemeClr val="tx1"/>
                </a:solidFill>
                <a:latin typeface="Arial" charset="0"/>
              </a:rPr>
              <a:t>W</a:t>
            </a:r>
            <a:r>
              <a:rPr lang="en-GB" altLang="en-US" dirty="0" err="1" smtClean="0">
                <a:solidFill>
                  <a:schemeClr val="tx1"/>
                </a:solidFill>
                <a:latin typeface="Arial" charset="0"/>
              </a:rPr>
              <a:t>orks</a:t>
            </a:r>
            <a:r>
              <a:rPr lang="en-GB" altLang="en-US" dirty="0" smtClean="0">
                <a:solidFill>
                  <a:schemeClr val="tx1"/>
                </a:solidFill>
                <a:latin typeface="Arial" charset="0"/>
              </a:rPr>
              <a:t> within </a:t>
            </a: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5 minutes to </a:t>
            </a:r>
            <a:r>
              <a:rPr lang="en-GB" altLang="en-US" dirty="0" smtClean="0">
                <a:solidFill>
                  <a:schemeClr val="tx1"/>
                </a:solidFill>
                <a:latin typeface="Arial" charset="0"/>
              </a:rPr>
              <a:t>relieve asthma </a:t>
            </a:r>
            <a:r>
              <a:rPr lang="en-GB" altLang="en-US" dirty="0">
                <a:solidFill>
                  <a:schemeClr val="tx1"/>
                </a:solidFill>
                <a:latin typeface="Arial" charset="0"/>
              </a:rPr>
              <a:t>symptoms and last up to 3-4 hours.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94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58800" y="2162174"/>
            <a:ext cx="5022850" cy="391477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 altLang="en-US" sz="3000" dirty="0">
                <a:solidFill>
                  <a:schemeClr val="tx1"/>
                </a:solidFill>
                <a:latin typeface="Arial" charset="0"/>
              </a:rPr>
              <a:t>MDI </a:t>
            </a:r>
            <a:r>
              <a:rPr lang="en-US" altLang="en-US" sz="30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altLang="en-US" sz="3000" dirty="0">
                <a:solidFill>
                  <a:schemeClr val="tx1"/>
                </a:solidFill>
                <a:latin typeface="Arial" charset="0"/>
              </a:rPr>
              <a:t>– clearly </a:t>
            </a:r>
            <a:r>
              <a:rPr lang="en-US" altLang="en-US" sz="3000" dirty="0" smtClean="0">
                <a:solidFill>
                  <a:schemeClr val="tx1"/>
                </a:solidFill>
                <a:latin typeface="Arial" charset="0"/>
              </a:rPr>
              <a:t>labelled with </a:t>
            </a:r>
            <a:r>
              <a:rPr lang="en-US" altLang="en-US" sz="3000" dirty="0">
                <a:solidFill>
                  <a:schemeClr val="tx1"/>
                </a:solidFill>
                <a:latin typeface="Arial" charset="0"/>
              </a:rPr>
              <a:t>name &amp; class</a:t>
            </a:r>
          </a:p>
          <a:p>
            <a:pPr>
              <a:lnSpc>
                <a:spcPct val="90000"/>
              </a:lnSpc>
            </a:pPr>
            <a:endParaRPr lang="en-US" altLang="en-US" sz="3000" dirty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en-US" sz="3000" dirty="0">
                <a:solidFill>
                  <a:schemeClr val="tx1"/>
                </a:solidFill>
                <a:latin typeface="Arial" charset="0"/>
              </a:rPr>
              <a:t>Stored within the child’s classroom in a clearly visible &amp; accessible place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altLang="en-US" sz="3000" dirty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en-US" sz="3000" dirty="0">
                <a:solidFill>
                  <a:schemeClr val="tx1"/>
                </a:solidFill>
                <a:latin typeface="Arial" charset="0"/>
              </a:rPr>
              <a:t>Inhalers to be taken outside or to gym for PE &amp; on all school trips</a:t>
            </a:r>
            <a:endParaRPr lang="en-GB" altLang="en-US" sz="3000" dirty="0">
              <a:solidFill>
                <a:schemeClr val="tx1"/>
              </a:solidFill>
              <a:latin typeface="Arial" charset="0"/>
            </a:endParaRPr>
          </a:p>
          <a:p>
            <a:pPr marL="0" indent="0">
              <a:buClr>
                <a:srgbClr val="F18700"/>
              </a:buClr>
              <a:buSzPct val="75000"/>
              <a:buNone/>
            </a:pPr>
            <a:endParaRPr lang="en-US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25" y="2167731"/>
            <a:ext cx="2284413" cy="251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280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58800" y="1066800"/>
            <a:ext cx="7340600" cy="9429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en-GB" altLang="en-US" b="1" dirty="0">
                <a:solidFill>
                  <a:srgbClr val="FF0000"/>
                </a:solidFill>
                <a:latin typeface="Arial" charset="0"/>
              </a:rPr>
              <a:t>Different </a:t>
            </a:r>
            <a:r>
              <a:rPr lang="en-GB" altLang="en-US" b="1" dirty="0" smtClean="0">
                <a:solidFill>
                  <a:srgbClr val="FF0000"/>
                </a:solidFill>
                <a:latin typeface="Arial" charset="0"/>
              </a:rPr>
              <a:t>Inhalers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2971800"/>
            <a:ext cx="2000250" cy="1449388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9" descr="inhaler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7" y="2826149"/>
            <a:ext cx="1926195" cy="2098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22338" y="2785269"/>
            <a:ext cx="2000250" cy="1449388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 descr="GetImag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791" y="4293792"/>
            <a:ext cx="1325906" cy="1402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astim-easi-breathe-36-04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737" y="4293792"/>
            <a:ext cx="1490376" cy="185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0" y="1806701"/>
            <a:ext cx="2371725" cy="261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1788" y="2484437"/>
            <a:ext cx="1772676" cy="130724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2060575"/>
            <a:ext cx="2000250" cy="1449388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6613" y="2212975"/>
            <a:ext cx="2000250" cy="1449388"/>
          </a:xfrm>
          <a:prstGeom prst="rect">
            <a:avLst/>
          </a:prstGeo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333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58800" y="932542"/>
            <a:ext cx="7340600" cy="8382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ctr"/>
            <a:r>
              <a:rPr lang="en-US" altLang="en-US" sz="3200" b="1" dirty="0">
                <a:solidFill>
                  <a:srgbClr val="8236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the Legal Position of School Staff?</a:t>
            </a:r>
            <a:endParaRPr lang="en-US" sz="3200" b="1" dirty="0">
              <a:solidFill>
                <a:srgbClr val="82368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/>
          </a:p>
          <a:p>
            <a:pPr algn="ctr"/>
            <a:endParaRPr lang="en-US" sz="3200" dirty="0">
              <a:solidFill>
                <a:srgbClr val="82368C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558799" y="2238374"/>
            <a:ext cx="7146925" cy="3800475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82368C"/>
              </a:buClr>
              <a:buSzPct val="75000"/>
            </a:pPr>
            <a:r>
              <a:rPr lang="en-GB" dirty="0">
                <a:solidFill>
                  <a:schemeClr val="tx1"/>
                </a:solidFill>
              </a:rPr>
              <a:t>Teachers &amp; other school staff have no legal duty to give asthma medication</a:t>
            </a:r>
          </a:p>
          <a:p>
            <a:pPr>
              <a:buClr>
                <a:srgbClr val="82368C"/>
              </a:buClr>
              <a:buSzPct val="75000"/>
            </a:pPr>
            <a:endParaRPr lang="en-GB" dirty="0">
              <a:solidFill>
                <a:schemeClr val="tx1"/>
              </a:solidFill>
            </a:endParaRPr>
          </a:p>
          <a:p>
            <a:pPr>
              <a:buClr>
                <a:srgbClr val="82368C"/>
              </a:buClr>
              <a:buSzPct val="75000"/>
            </a:pPr>
            <a:r>
              <a:rPr lang="en-GB" dirty="0">
                <a:solidFill>
                  <a:schemeClr val="tx1"/>
                </a:solidFill>
              </a:rPr>
              <a:t>Giving or supervising a pupil taking it is a voluntary role</a:t>
            </a:r>
          </a:p>
          <a:p>
            <a:pPr>
              <a:buClr>
                <a:srgbClr val="82368C"/>
              </a:buClr>
              <a:buSzPct val="75000"/>
            </a:pPr>
            <a:endParaRPr lang="en-GB" dirty="0">
              <a:solidFill>
                <a:schemeClr val="tx1"/>
              </a:solidFill>
            </a:endParaRPr>
          </a:p>
          <a:p>
            <a:pPr>
              <a:buClr>
                <a:srgbClr val="82368C"/>
              </a:buClr>
              <a:buSzPct val="75000"/>
            </a:pPr>
            <a:r>
              <a:rPr lang="en-GB" dirty="0">
                <a:solidFill>
                  <a:schemeClr val="tx1"/>
                </a:solidFill>
              </a:rPr>
              <a:t>In an emergency situation school staff are required under common law, duty of care, to act like any reasonably prudent parent.</a:t>
            </a:r>
          </a:p>
          <a:p>
            <a:pPr>
              <a:buClr>
                <a:srgbClr val="82368C"/>
              </a:buClr>
              <a:buSzPct val="75000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39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85850" y="1914525"/>
            <a:ext cx="68008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altLang="en-US" sz="3600" dirty="0">
                <a:solidFill>
                  <a:srgbClr val="1D71B8"/>
                </a:solidFill>
                <a:latin typeface="Arial" charset="0"/>
              </a:rPr>
              <a:t>Keep calm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altLang="en-US" sz="3600" dirty="0">
                <a:solidFill>
                  <a:srgbClr val="1D71B8"/>
                </a:solidFill>
                <a:latin typeface="Arial" charset="0"/>
              </a:rPr>
              <a:t>Encourage child to sit up &amp; slightly forward – do not hug/lie them down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altLang="en-US" sz="3600" dirty="0">
                <a:solidFill>
                  <a:srgbClr val="1D71B8"/>
                </a:solidFill>
                <a:latin typeface="Arial" charset="0"/>
              </a:rPr>
              <a:t>Ensure tight clothing is loosened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altLang="en-US" sz="3600" dirty="0">
                <a:solidFill>
                  <a:srgbClr val="1D71B8"/>
                </a:solidFill>
                <a:latin typeface="Arial" charset="0"/>
              </a:rPr>
              <a:t>Reassure the child</a:t>
            </a:r>
          </a:p>
        </p:txBody>
      </p:sp>
      <p:sp>
        <p:nvSpPr>
          <p:cNvPr id="5" name="Rectangle 4"/>
          <p:cNvSpPr/>
          <p:nvPr/>
        </p:nvSpPr>
        <p:spPr>
          <a:xfrm>
            <a:off x="742950" y="848410"/>
            <a:ext cx="69627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1D71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 tips</a:t>
            </a:r>
            <a:endParaRPr lang="en-US" sz="5400" b="1" dirty="0">
              <a:solidFill>
                <a:srgbClr val="1D71B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850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52475" y="987876"/>
            <a:ext cx="7340600" cy="120196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2500" lnSpcReduction="20000"/>
          </a:bodyPr>
          <a:lstStyle/>
          <a:p>
            <a:pPr algn="ctr"/>
            <a:r>
              <a:rPr lang="en-GB" b="1" dirty="0">
                <a:solidFill>
                  <a:srgbClr val="3FA5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Recognise Worsening Asthma</a:t>
            </a: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742950" y="2438400"/>
            <a:ext cx="6858000" cy="4191000"/>
          </a:xfrm>
        </p:spPr>
        <p:txBody>
          <a:bodyPr>
            <a:normAutofit fontScale="47500" lnSpcReduction="20000"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sz="5900" dirty="0">
                <a:solidFill>
                  <a:schemeClr val="bg1"/>
                </a:solidFill>
                <a:latin typeface="Arial" charset="0"/>
              </a:rPr>
              <a:t>If </a:t>
            </a:r>
            <a:r>
              <a:rPr lang="en-US" altLang="en-US" sz="6700" dirty="0">
                <a:latin typeface="Arial" charset="0"/>
              </a:rPr>
              <a:t>If the child has: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6700" dirty="0">
              <a:latin typeface="Arial" charset="0"/>
            </a:endParaRPr>
          </a:p>
          <a:p>
            <a:pPr>
              <a:spcBef>
                <a:spcPct val="0"/>
              </a:spcBef>
            </a:pPr>
            <a:r>
              <a:rPr lang="en-US" altLang="en-US" sz="6700" dirty="0">
                <a:latin typeface="Arial" charset="0"/>
              </a:rPr>
              <a:t> increased cough</a:t>
            </a:r>
          </a:p>
          <a:p>
            <a:pPr>
              <a:spcBef>
                <a:spcPct val="0"/>
              </a:spcBef>
            </a:pPr>
            <a:r>
              <a:rPr lang="en-US" altLang="en-US" sz="6700" dirty="0">
                <a:latin typeface="Arial" charset="0"/>
              </a:rPr>
              <a:t> increased wheeze</a:t>
            </a:r>
          </a:p>
          <a:p>
            <a:pPr>
              <a:spcBef>
                <a:spcPct val="0"/>
              </a:spcBef>
            </a:pPr>
            <a:r>
              <a:rPr lang="en-US" altLang="en-US" sz="6700" dirty="0">
                <a:latin typeface="Arial" charset="0"/>
              </a:rPr>
              <a:t> increased breathlessness</a:t>
            </a:r>
          </a:p>
          <a:p>
            <a:pPr>
              <a:spcBef>
                <a:spcPct val="0"/>
              </a:spcBef>
            </a:pPr>
            <a:r>
              <a:rPr lang="en-US" altLang="en-US" sz="6700" dirty="0">
                <a:latin typeface="Arial" charset="0"/>
              </a:rPr>
              <a:t> needing to use the </a:t>
            </a:r>
            <a:r>
              <a:rPr lang="en-US" altLang="en-US" sz="6700" dirty="0">
                <a:solidFill>
                  <a:srgbClr val="1D71B8"/>
                </a:solidFill>
                <a:latin typeface="Arial" charset="0"/>
              </a:rPr>
              <a:t>Reliever (blue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6700" dirty="0">
                <a:solidFill>
                  <a:srgbClr val="1D71B8"/>
                </a:solidFill>
                <a:latin typeface="Arial" charset="0"/>
              </a:rPr>
              <a:t>  inhaler)</a:t>
            </a:r>
            <a:r>
              <a:rPr lang="en-US" altLang="en-US" sz="6700" dirty="0">
                <a:latin typeface="Arial" charset="0"/>
              </a:rPr>
              <a:t> more than 4 hourly.</a:t>
            </a:r>
            <a:r>
              <a:rPr lang="en-US" altLang="en-US" sz="6700" b="1" dirty="0">
                <a:latin typeface="Arial" charset="0"/>
              </a:rPr>
              <a:t>            </a:t>
            </a:r>
            <a:endParaRPr lang="en-GB" altLang="en-US" sz="6700" b="1" u="sng" dirty="0">
              <a:latin typeface="Arial" charset="0"/>
            </a:endParaRPr>
          </a:p>
          <a:p>
            <a:pPr marL="0" indent="0">
              <a:buClr>
                <a:srgbClr val="82368C"/>
              </a:buClr>
              <a:buSzPct val="75000"/>
              <a:buNone/>
            </a:pPr>
            <a:endParaRPr lang="en-US" sz="6700" dirty="0">
              <a:solidFill>
                <a:schemeClr val="tx1"/>
              </a:solidFill>
            </a:endParaRPr>
          </a:p>
          <a:p>
            <a:pPr>
              <a:buFontTx/>
              <a:buNone/>
            </a:pPr>
            <a:r>
              <a:rPr lang="en-GB" altLang="en-US" sz="5900" dirty="0" smtClean="0">
                <a:solidFill>
                  <a:schemeClr val="bg1"/>
                </a:solidFill>
                <a:latin typeface="Arial" charset="0"/>
              </a:rPr>
              <a:t>the</a:t>
            </a:r>
            <a:endParaRPr lang="en-GB" altLang="en-US" sz="5900" dirty="0">
              <a:solidFill>
                <a:schemeClr val="bg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06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47700" y="987876"/>
            <a:ext cx="7340600" cy="120196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n-GB" altLang="en-US" b="1" dirty="0" smtClean="0">
                <a:solidFill>
                  <a:srgbClr val="3FA5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What to </a:t>
            </a:r>
            <a:r>
              <a:rPr lang="en-US" altLang="en-US" b="1" dirty="0" smtClean="0">
                <a:solidFill>
                  <a:srgbClr val="3FA5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</a:t>
            </a:r>
            <a:r>
              <a:rPr lang="en-GB" altLang="en-US" b="1" dirty="0" smtClean="0">
                <a:solidFill>
                  <a:srgbClr val="3FA53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o</a:t>
            </a: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742950" y="2438400"/>
            <a:ext cx="6858000" cy="358457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endParaRPr lang="en-GB" altLang="en-US" dirty="0">
              <a:solidFill>
                <a:schemeClr val="bg1"/>
              </a:solidFill>
              <a:latin typeface="Arial" charset="0"/>
            </a:endParaRPr>
          </a:p>
          <a:p>
            <a:pPr>
              <a:buClr>
                <a:srgbClr val="3FA535"/>
              </a:buClr>
              <a:buSzPct val="75000"/>
              <a:buFont typeface="Wingdings" panose="05000000000000000000" pitchFamily="2" charset="2"/>
              <a:buChar char="v"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5849" y="2413338"/>
            <a:ext cx="67341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ct val="0"/>
              </a:spcBef>
              <a:buFont typeface="+mj-lt"/>
              <a:buAutoNum type="arabicPeriod"/>
            </a:pPr>
            <a:r>
              <a:rPr lang="en-US" altLang="en-US" sz="3200" dirty="0" smtClean="0">
                <a:solidFill>
                  <a:srgbClr val="3FA535"/>
                </a:solidFill>
                <a:latin typeface="Arial" charset="0"/>
              </a:rPr>
              <a:t>Give </a:t>
            </a:r>
            <a:r>
              <a:rPr lang="en-US" altLang="en-US" sz="3200" dirty="0">
                <a:solidFill>
                  <a:srgbClr val="3FA535"/>
                </a:solidFill>
                <a:latin typeface="Arial" charset="0"/>
              </a:rPr>
              <a:t>2 puffs of </a:t>
            </a:r>
            <a:r>
              <a:rPr lang="en-US" altLang="en-US" sz="3200" dirty="0">
                <a:solidFill>
                  <a:srgbClr val="1D71B8"/>
                </a:solidFill>
                <a:latin typeface="Arial" charset="0"/>
              </a:rPr>
              <a:t>Reliever (blue inhaler).</a:t>
            </a:r>
          </a:p>
          <a:p>
            <a:pPr marL="514350" indent="-514350">
              <a:spcBef>
                <a:spcPct val="0"/>
              </a:spcBef>
              <a:buFont typeface="+mj-lt"/>
              <a:buAutoNum type="arabicPeriod"/>
            </a:pPr>
            <a:r>
              <a:rPr lang="en-US" altLang="en-US" sz="3200" dirty="0">
                <a:solidFill>
                  <a:srgbClr val="3FA535"/>
                </a:solidFill>
                <a:latin typeface="Arial" charset="0"/>
              </a:rPr>
              <a:t>Wait 5 minutes. If no improvement Repeat.</a:t>
            </a:r>
          </a:p>
          <a:p>
            <a:pPr marL="514350" indent="-514350">
              <a:spcBef>
                <a:spcPct val="0"/>
              </a:spcBef>
              <a:buFont typeface="+mj-lt"/>
              <a:buAutoNum type="arabicPeriod"/>
            </a:pPr>
            <a:r>
              <a:rPr lang="en-US" altLang="en-US" sz="3200" dirty="0">
                <a:solidFill>
                  <a:srgbClr val="3FA535"/>
                </a:solidFill>
                <a:latin typeface="Arial" charset="0"/>
              </a:rPr>
              <a:t>Wait for a further 5 minutes. If no </a:t>
            </a:r>
            <a:r>
              <a:rPr lang="en-US" altLang="en-US" sz="3200" dirty="0" smtClean="0">
                <a:solidFill>
                  <a:srgbClr val="3FA535"/>
                </a:solidFill>
                <a:latin typeface="Arial" charset="0"/>
              </a:rPr>
              <a:t>improvement move to </a:t>
            </a:r>
            <a:r>
              <a:rPr lang="en-US" altLang="en-US" sz="3200" dirty="0" smtClean="0">
                <a:solidFill>
                  <a:srgbClr val="F18700"/>
                </a:solidFill>
                <a:latin typeface="Arial" charset="0"/>
              </a:rPr>
              <a:t>AMBER</a:t>
            </a:r>
            <a:endParaRPr lang="en-GB" sz="3200" dirty="0">
              <a:solidFill>
                <a:srgbClr val="F187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96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58800" y="932542"/>
            <a:ext cx="7340600" cy="1124858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18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Amber instructions</a:t>
            </a:r>
            <a:endParaRPr lang="en-US" b="1" dirty="0">
              <a:solidFill>
                <a:srgbClr val="F187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58800" y="1847850"/>
            <a:ext cx="7340600" cy="4229099"/>
          </a:xfrm>
        </p:spPr>
        <p:txBody>
          <a:bodyPr>
            <a:normAutofit fontScale="92500"/>
          </a:bodyPr>
          <a:lstStyle/>
          <a:p>
            <a:pPr marL="0" indent="0">
              <a:buClr>
                <a:srgbClr val="F18700"/>
              </a:buClr>
              <a:buSzPct val="75000"/>
              <a:buNone/>
            </a:pPr>
            <a:r>
              <a:rPr lang="en-US" dirty="0" smtClean="0"/>
              <a:t>If child has symptoms in </a:t>
            </a:r>
            <a:r>
              <a:rPr lang="en-US" dirty="0" smtClean="0">
                <a:solidFill>
                  <a:srgbClr val="3FA535"/>
                </a:solidFill>
              </a:rPr>
              <a:t>green</a:t>
            </a:r>
            <a:r>
              <a:rPr lang="en-US" dirty="0" smtClean="0"/>
              <a:t> section but has no improvement with recommended treatment action to take:</a:t>
            </a:r>
          </a:p>
          <a:p>
            <a:pPr marL="514350" indent="-514350">
              <a:buClr>
                <a:srgbClr val="F18700"/>
              </a:buClr>
              <a:buSzPct val="75000"/>
              <a:buFont typeface="+mj-lt"/>
              <a:buAutoNum type="arabicPeriod"/>
            </a:pPr>
            <a:r>
              <a:rPr lang="en-US" dirty="0" smtClean="0"/>
              <a:t>Give an additional 5 puffs of the </a:t>
            </a:r>
            <a:r>
              <a:rPr lang="en-US" dirty="0" smtClean="0">
                <a:solidFill>
                  <a:srgbClr val="1D71B8"/>
                </a:solidFill>
              </a:rPr>
              <a:t>Reliever (blue)</a:t>
            </a:r>
            <a:r>
              <a:rPr lang="en-US" dirty="0" smtClean="0"/>
              <a:t> inhaler via spacer device (</a:t>
            </a:r>
            <a:r>
              <a:rPr lang="en-US" dirty="0" err="1" smtClean="0"/>
              <a:t>volumatic</a:t>
            </a:r>
            <a:r>
              <a:rPr lang="en-US" dirty="0" smtClean="0"/>
              <a:t>)</a:t>
            </a:r>
          </a:p>
          <a:p>
            <a:pPr marL="514350" indent="-514350">
              <a:buClr>
                <a:srgbClr val="F18700"/>
              </a:buClr>
              <a:buSzPct val="75000"/>
              <a:buFont typeface="+mj-lt"/>
              <a:buAutoNum type="arabicPeriod"/>
            </a:pPr>
            <a:r>
              <a:rPr lang="en-US" dirty="0" smtClean="0"/>
              <a:t>Inform parents </a:t>
            </a:r>
            <a:r>
              <a:rPr lang="en-US" dirty="0"/>
              <a:t>that </a:t>
            </a:r>
            <a:r>
              <a:rPr lang="en-US" dirty="0" smtClean="0"/>
              <a:t>child will need medical review. </a:t>
            </a:r>
          </a:p>
          <a:p>
            <a:pPr marL="514350" indent="-514350">
              <a:buClr>
                <a:srgbClr val="F18700"/>
              </a:buClr>
              <a:buSzPct val="75000"/>
              <a:buFont typeface="+mj-lt"/>
              <a:buAutoNum type="arabicPeriod"/>
            </a:pPr>
            <a:r>
              <a:rPr lang="en-US" dirty="0" smtClean="0"/>
              <a:t>If no improvement move to </a:t>
            </a:r>
            <a:r>
              <a:rPr lang="en-US" b="1" dirty="0" smtClean="0">
                <a:solidFill>
                  <a:srgbClr val="E30613"/>
                </a:solidFill>
              </a:rPr>
              <a:t>RED</a:t>
            </a:r>
            <a:endParaRPr lang="en-US" b="1" dirty="0">
              <a:solidFill>
                <a:srgbClr val="E3061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57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66700" y="1847850"/>
            <a:ext cx="8220075" cy="4076700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US" altLang="en-US" sz="3600" dirty="0">
                <a:solidFill>
                  <a:srgbClr val="FF0000"/>
                </a:solidFill>
                <a:latin typeface="Arial" charset="0"/>
              </a:rPr>
              <a:t>If the child is:</a:t>
            </a:r>
          </a:p>
          <a:p>
            <a:pPr>
              <a:spcBef>
                <a:spcPct val="0"/>
              </a:spcBef>
            </a:pPr>
            <a:r>
              <a:rPr lang="en-US" altLang="en-US" dirty="0" smtClean="0">
                <a:latin typeface="Arial" charset="0"/>
              </a:rPr>
              <a:t>breathing </a:t>
            </a:r>
            <a:r>
              <a:rPr lang="en-US" altLang="en-US" dirty="0">
                <a:latin typeface="Arial" charset="0"/>
              </a:rPr>
              <a:t>faster than usual using their tummy muscles </a:t>
            </a:r>
            <a:r>
              <a:rPr lang="en-US" altLang="en-US" dirty="0" smtClean="0">
                <a:latin typeface="Arial" charset="0"/>
              </a:rPr>
              <a:t>and tracheal tug(neck dipping in)</a:t>
            </a:r>
          </a:p>
          <a:p>
            <a:pPr>
              <a:spcBef>
                <a:spcPct val="0"/>
              </a:spcBef>
            </a:pPr>
            <a:r>
              <a:rPr lang="en-US" altLang="en-US" dirty="0" smtClean="0">
                <a:latin typeface="Arial" charset="0"/>
              </a:rPr>
              <a:t>having </a:t>
            </a:r>
            <a:r>
              <a:rPr lang="en-US" altLang="en-US" dirty="0">
                <a:latin typeface="Arial" charset="0"/>
              </a:rPr>
              <a:t>difficulty in speaking (due to their asthma symptoms)</a:t>
            </a:r>
          </a:p>
          <a:p>
            <a:pPr>
              <a:spcBef>
                <a:spcPct val="0"/>
              </a:spcBef>
            </a:pPr>
            <a:r>
              <a:rPr lang="en-US" altLang="en-US" dirty="0" smtClean="0">
                <a:latin typeface="Arial" charset="0"/>
              </a:rPr>
              <a:t>Tired, pale </a:t>
            </a:r>
            <a:r>
              <a:rPr lang="en-US" altLang="en-US" dirty="0">
                <a:latin typeface="Arial" charset="0"/>
              </a:rPr>
              <a:t>or blue around the lips</a:t>
            </a:r>
            <a:endParaRPr lang="en-GB" altLang="en-US" dirty="0">
              <a:latin typeface="Arial" charset="0"/>
            </a:endParaRPr>
          </a:p>
          <a:p>
            <a:endParaRPr lang="en-US" dirty="0"/>
          </a:p>
        </p:txBody>
      </p:sp>
      <p:sp>
        <p:nvSpPr>
          <p:cNvPr id="4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58800" y="904875"/>
            <a:ext cx="7340600" cy="9429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en-US" altLang="en-US" b="1" dirty="0">
                <a:solidFill>
                  <a:srgbClr val="E306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Medical Alert/Emergency</a:t>
            </a:r>
          </a:p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7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66700" y="1847850"/>
            <a:ext cx="8220075" cy="4076700"/>
          </a:xfrm>
        </p:spPr>
        <p:txBody>
          <a:bodyPr>
            <a:normAutofit lnSpcReduction="10000"/>
          </a:bodyPr>
          <a:lstStyle/>
          <a:p>
            <a:pPr marL="1371600" lvl="3" indent="0">
              <a:buNone/>
            </a:pPr>
            <a:r>
              <a:rPr lang="en-US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DIAL </a:t>
            </a:r>
            <a:r>
              <a:rPr lang="en-US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999 – YOU MUST SEEK  </a:t>
            </a:r>
            <a:r>
              <a:rPr lang="en-US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MEDICAL ADVICE</a:t>
            </a:r>
          </a:p>
          <a:p>
            <a:endParaRPr lang="en-US" altLang="en-US" b="1" dirty="0" smtClean="0">
              <a:solidFill>
                <a:srgbClr val="FF0000"/>
              </a:solidFill>
              <a:latin typeface="Arial" charset="0"/>
            </a:endParaRPr>
          </a:p>
          <a:p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Give 1 puff of the Reliever </a:t>
            </a:r>
            <a:r>
              <a:rPr lang="en-US" altLang="en-US" b="1" dirty="0">
                <a:solidFill>
                  <a:srgbClr val="1D71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(blue inhaler) </a:t>
            </a:r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every 30 seconds up to 10 puffs using a </a:t>
            </a:r>
            <a:r>
              <a:rPr lang="en-US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spacer device (</a:t>
            </a:r>
            <a:r>
              <a:rPr lang="en-US" alt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volumatic</a:t>
            </a:r>
            <a:r>
              <a:rPr lang="en-US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) </a:t>
            </a:r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continue giving </a:t>
            </a:r>
            <a:r>
              <a:rPr lang="en-US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 </a:t>
            </a:r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puff every minute until help arrives.</a:t>
            </a:r>
            <a:endParaRPr lang="en-GB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endParaRPr lang="en-US" altLang="en-US" b="1" dirty="0">
              <a:latin typeface="Arial" charset="0"/>
            </a:endParaRPr>
          </a:p>
        </p:txBody>
      </p:sp>
      <p:sp>
        <p:nvSpPr>
          <p:cNvPr id="4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58800" y="904875"/>
            <a:ext cx="7340600" cy="9429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en-US" altLang="en-US" b="1" dirty="0">
                <a:solidFill>
                  <a:srgbClr val="E3061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What to Do</a:t>
            </a:r>
          </a:p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5" name="Picture 3" descr="aut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07712" cy="250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77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6250" y="892315"/>
            <a:ext cx="82200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4000" b="1" dirty="0" smtClean="0">
                <a:solidFill>
                  <a:srgbClr val="1D71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Important guidance</a:t>
            </a:r>
            <a:endParaRPr lang="en-GB" altLang="en-US" sz="4000" b="1" dirty="0">
              <a:solidFill>
                <a:srgbClr val="1D71B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2950" y="848410"/>
            <a:ext cx="69627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5400" b="1" dirty="0">
              <a:solidFill>
                <a:srgbClr val="1D71B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42949" y="1879462"/>
            <a:ext cx="71627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charset="0"/>
              </a:rPr>
              <a:t>Never leave a pupil having an asthma attack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2400" dirty="0">
              <a:latin typeface="Arial" charset="0"/>
            </a:endParaRP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charset="0"/>
              </a:rPr>
              <a:t>If pupil does not have their inhaler and /or spacer with them, send another teacher/pupil to get the medication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2400" dirty="0">
              <a:latin typeface="Arial" charset="0"/>
            </a:endParaRP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charset="0"/>
              </a:rPr>
              <a:t>Reliever medication is very safe.  During an asthma attack do not worry about pupil overdosing.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2400" dirty="0">
              <a:latin typeface="Arial" charset="0"/>
            </a:endParaRP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Arial" charset="0"/>
              </a:rPr>
              <a:t>Send another teacher/pupil if ambulance needs to be called</a:t>
            </a:r>
          </a:p>
        </p:txBody>
      </p:sp>
    </p:spTree>
    <p:extLst>
      <p:ext uri="{BB962C8B-B14F-4D97-AF65-F5344CB8AC3E}">
        <p14:creationId xmlns:p14="http://schemas.microsoft.com/office/powerpoint/2010/main" val="100491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158875" y="2838450"/>
            <a:ext cx="6985000" cy="3327400"/>
          </a:xfrm>
        </p:spPr>
        <p:txBody>
          <a:bodyPr>
            <a:normAutofit/>
          </a:bodyPr>
          <a:lstStyle/>
          <a:p>
            <a:pPr marL="0" indent="0">
              <a:buClr>
                <a:srgbClr val="82368C"/>
              </a:buClr>
              <a:buSzPct val="75000"/>
              <a:buNone/>
            </a:pPr>
            <a:endParaRPr lang="en-GB" dirty="0" smtClean="0">
              <a:solidFill>
                <a:schemeClr val="tx1"/>
              </a:solidFill>
            </a:endParaRPr>
          </a:p>
          <a:p>
            <a:pPr marL="0" indent="0" algn="ctr">
              <a:buClr>
                <a:srgbClr val="82368C"/>
              </a:buClr>
              <a:buSzPct val="75000"/>
              <a:buNone/>
            </a:pPr>
            <a:r>
              <a:rPr lang="en-GB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Emergency </a:t>
            </a:r>
            <a:r>
              <a:rPr lang="en-GB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Inhalers in School Amendments to the Human Medicines Regulations 2012 to allow the supply of Salbutamol inhalers to schools.</a:t>
            </a:r>
          </a:p>
          <a:p>
            <a:pPr marL="0" indent="0" algn="ctr">
              <a:buClr>
                <a:srgbClr val="82368C"/>
              </a:buClr>
              <a:buSzPct val="75000"/>
              <a:buNone/>
            </a:pP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0" y="663146"/>
            <a:ext cx="3635375" cy="2545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578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349250" y="514350"/>
            <a:ext cx="3581400" cy="4232275"/>
          </a:xfrm>
        </p:spPr>
        <p:txBody>
          <a:bodyPr/>
          <a:lstStyle/>
          <a:p>
            <a:pPr marL="0" indent="0">
              <a:buNone/>
            </a:pPr>
            <a: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New law for Emergency </a:t>
            </a:r>
            <a:b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</a:br>
            <a: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Salbutamol inhaler in </a:t>
            </a:r>
            <a:b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</a:br>
            <a:r>
              <a:rPr lang="en-GB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School</a:t>
            </a:r>
            <a:r>
              <a:rPr lang="en-GB" altLang="en-US" dirty="0">
                <a:solidFill>
                  <a:srgbClr val="FFFF66"/>
                </a:solidFill>
                <a:latin typeface="Arial" charset="0"/>
                <a:cs typeface="Arial" charset="0"/>
              </a:rPr>
              <a:t/>
            </a:r>
            <a:br>
              <a:rPr lang="en-GB" altLang="en-US" dirty="0">
                <a:solidFill>
                  <a:srgbClr val="FFFF66"/>
                </a:solidFill>
                <a:latin typeface="Arial" charset="0"/>
                <a:cs typeface="Arial" charset="0"/>
              </a:rPr>
            </a:b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930650" y="1019175"/>
            <a:ext cx="45720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charset="0"/>
                <a:cs typeface="Arial" charset="0"/>
              </a:rPr>
              <a:t>The government laid before Parliament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dirty="0" smtClean="0">
              <a:latin typeface="Arial" charset="0"/>
              <a:cs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Arial" charset="0"/>
                <a:cs typeface="Arial" charset="0"/>
              </a:rPr>
              <a:t>On </a:t>
            </a:r>
            <a:r>
              <a:rPr lang="en-GB" altLang="en-US" dirty="0">
                <a:latin typeface="Arial" charset="0"/>
                <a:cs typeface="Arial" charset="0"/>
              </a:rPr>
              <a:t>July 18</a:t>
            </a:r>
            <a:r>
              <a:rPr lang="en-GB" altLang="en-US" baseline="30000" dirty="0">
                <a:latin typeface="Arial" charset="0"/>
                <a:cs typeface="Arial" charset="0"/>
              </a:rPr>
              <a:t>th</a:t>
            </a:r>
            <a:r>
              <a:rPr lang="en-GB" altLang="en-US" dirty="0">
                <a:latin typeface="Arial" charset="0"/>
                <a:cs typeface="Arial" charset="0"/>
              </a:rPr>
              <a:t> July 2014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dirty="0" smtClean="0">
              <a:latin typeface="Arial" charset="0"/>
              <a:cs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Arial" charset="0"/>
                <a:cs typeface="Arial" charset="0"/>
              </a:rPr>
              <a:t>Human </a:t>
            </a:r>
            <a:r>
              <a:rPr lang="en-GB" altLang="en-US" dirty="0">
                <a:latin typeface="Arial" charset="0"/>
                <a:cs typeface="Arial" charset="0"/>
              </a:rPr>
              <a:t>Medicines (Amendment No 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dirty="0" smtClean="0">
              <a:latin typeface="Arial" charset="0"/>
              <a:cs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Arial" charset="0"/>
                <a:cs typeface="Arial" charset="0"/>
              </a:rPr>
              <a:t>These </a:t>
            </a:r>
            <a:r>
              <a:rPr lang="en-GB" altLang="en-US" dirty="0">
                <a:latin typeface="Arial" charset="0"/>
                <a:cs typeface="Arial" charset="0"/>
              </a:rPr>
              <a:t>Regulations came into effect October 1st 2014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dirty="0" smtClean="0">
              <a:latin typeface="Arial" charset="0"/>
              <a:cs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Arial" charset="0"/>
                <a:cs typeface="Arial" charset="0"/>
              </a:rPr>
              <a:t>Head </a:t>
            </a:r>
            <a:r>
              <a:rPr lang="en-GB" altLang="en-US" dirty="0">
                <a:latin typeface="Arial" charset="0"/>
                <a:cs typeface="Arial" charset="0"/>
              </a:rPr>
              <a:t>Teacher if they wish can purchase a Salbutamol MDI and Large Volume Spacer (Volumatic)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altLang="en-US" dirty="0" smtClean="0">
              <a:latin typeface="Arial" charset="0"/>
              <a:cs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 smtClean="0">
                <a:latin typeface="Arial" charset="0"/>
                <a:cs typeface="Arial" charset="0"/>
              </a:rPr>
              <a:t>From </a:t>
            </a:r>
            <a:r>
              <a:rPr lang="en-GB" altLang="en-US" dirty="0">
                <a:latin typeface="Arial" charset="0"/>
                <a:cs typeface="Arial" charset="0"/>
              </a:rPr>
              <a:t>any Pharmacist (telephone prior to request)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charset="0"/>
                <a:cs typeface="Arial" charset="0"/>
              </a:rPr>
              <a:t>Request from Head Teacher on headed school paper  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38" y="3744833"/>
            <a:ext cx="2963587" cy="207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291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52475" y="657225"/>
            <a:ext cx="7340600" cy="9810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77500" lnSpcReduction="20000"/>
          </a:bodyPr>
          <a:lstStyle/>
          <a:p>
            <a:r>
              <a:rPr lang="en-US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The Principles of a</a:t>
            </a:r>
            <a:br>
              <a:rPr lang="en-US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n-US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School Asthma Policy</a:t>
            </a:r>
            <a:endParaRPr lang="en-US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742950" y="1752600"/>
            <a:ext cx="6858000" cy="4876800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80000"/>
              </a:lnSpc>
            </a:pPr>
            <a:r>
              <a:rPr lang="en-US" altLang="en-US" sz="5100" dirty="0">
                <a:solidFill>
                  <a:schemeClr val="tx1"/>
                </a:solidFill>
                <a:latin typeface="Arial" charset="0"/>
              </a:rPr>
              <a:t>Welcome pupils with asthma </a:t>
            </a:r>
          </a:p>
          <a:p>
            <a:pPr>
              <a:lnSpc>
                <a:spcPct val="80000"/>
              </a:lnSpc>
            </a:pPr>
            <a:endParaRPr lang="en-US" altLang="en-US" sz="5100" dirty="0" smtClean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US" altLang="en-US" sz="5100" dirty="0" smtClean="0">
                <a:solidFill>
                  <a:schemeClr val="tx1"/>
                </a:solidFill>
                <a:latin typeface="Arial" charset="0"/>
              </a:rPr>
              <a:t>Understand </a:t>
            </a:r>
            <a:r>
              <a:rPr lang="en-US" altLang="en-US" sz="5100" dirty="0">
                <a:solidFill>
                  <a:schemeClr val="tx1"/>
                </a:solidFill>
                <a:latin typeface="Arial" charset="0"/>
              </a:rPr>
              <a:t>asthma </a:t>
            </a:r>
          </a:p>
          <a:p>
            <a:pPr>
              <a:lnSpc>
                <a:spcPct val="80000"/>
              </a:lnSpc>
            </a:pPr>
            <a:endParaRPr lang="en-US" altLang="en-US" sz="5100" dirty="0" smtClean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US" altLang="en-US" sz="5100" dirty="0" smtClean="0">
                <a:solidFill>
                  <a:schemeClr val="tx1"/>
                </a:solidFill>
                <a:latin typeface="Arial" charset="0"/>
              </a:rPr>
              <a:t>Parental </a:t>
            </a:r>
            <a:r>
              <a:rPr lang="en-US" altLang="en-US" sz="5100" dirty="0">
                <a:solidFill>
                  <a:schemeClr val="tx1"/>
                </a:solidFill>
                <a:latin typeface="Arial" charset="0"/>
              </a:rPr>
              <a:t>responsibility</a:t>
            </a:r>
          </a:p>
          <a:p>
            <a:pPr>
              <a:lnSpc>
                <a:spcPct val="80000"/>
              </a:lnSpc>
            </a:pPr>
            <a:endParaRPr lang="en-US" altLang="en-US" sz="5100" dirty="0" smtClean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US" altLang="en-US" sz="5100" dirty="0" smtClean="0">
                <a:solidFill>
                  <a:schemeClr val="tx1"/>
                </a:solidFill>
                <a:latin typeface="Arial" charset="0"/>
              </a:rPr>
              <a:t>Records </a:t>
            </a:r>
            <a:r>
              <a:rPr lang="en-US" altLang="en-US" sz="5100" dirty="0">
                <a:solidFill>
                  <a:schemeClr val="tx1"/>
                </a:solidFill>
                <a:latin typeface="Arial" charset="0"/>
              </a:rPr>
              <a:t>of medication</a:t>
            </a:r>
          </a:p>
          <a:p>
            <a:pPr>
              <a:lnSpc>
                <a:spcPct val="80000"/>
              </a:lnSpc>
            </a:pPr>
            <a:endParaRPr lang="en-US" altLang="en-US" sz="5100" dirty="0" smtClean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US" altLang="en-US" sz="5100" dirty="0" smtClean="0">
                <a:solidFill>
                  <a:schemeClr val="tx1"/>
                </a:solidFill>
                <a:latin typeface="Arial" charset="0"/>
              </a:rPr>
              <a:t>Immediate </a:t>
            </a:r>
            <a:r>
              <a:rPr lang="en-US" altLang="en-US" sz="5100" dirty="0">
                <a:solidFill>
                  <a:schemeClr val="tx1"/>
                </a:solidFill>
                <a:latin typeface="Arial" charset="0"/>
              </a:rPr>
              <a:t>access to reliever inhalers</a:t>
            </a:r>
          </a:p>
          <a:p>
            <a:pPr>
              <a:lnSpc>
                <a:spcPct val="80000"/>
              </a:lnSpc>
            </a:pPr>
            <a:endParaRPr lang="en-US" altLang="en-US" sz="5100" dirty="0" smtClean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US" altLang="en-US" sz="5100" dirty="0" smtClean="0">
                <a:solidFill>
                  <a:schemeClr val="tx1"/>
                </a:solidFill>
                <a:latin typeface="Arial" charset="0"/>
              </a:rPr>
              <a:t>Ensure </a:t>
            </a:r>
            <a:r>
              <a:rPr lang="en-US" altLang="en-US" sz="5100" dirty="0">
                <a:solidFill>
                  <a:schemeClr val="tx1"/>
                </a:solidFill>
                <a:latin typeface="Arial" charset="0"/>
              </a:rPr>
              <a:t>full participation in all aspects of school life, i.e. </a:t>
            </a:r>
            <a:endParaRPr lang="en-US" altLang="en-US" sz="5100" dirty="0" smtClean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endParaRPr lang="en-US" altLang="en-US" sz="5100" dirty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US" altLang="en-US" sz="5100" dirty="0" smtClean="0">
                <a:solidFill>
                  <a:schemeClr val="tx1"/>
                </a:solidFill>
                <a:latin typeface="Arial" charset="0"/>
              </a:rPr>
              <a:t>PE </a:t>
            </a:r>
            <a:r>
              <a:rPr lang="en-US" altLang="en-US" sz="5100" dirty="0">
                <a:solidFill>
                  <a:schemeClr val="tx1"/>
                </a:solidFill>
                <a:latin typeface="Arial" charset="0"/>
              </a:rPr>
              <a:t>&amp; school trips</a:t>
            </a:r>
          </a:p>
          <a:p>
            <a:pPr>
              <a:lnSpc>
                <a:spcPct val="80000"/>
              </a:lnSpc>
            </a:pPr>
            <a:endParaRPr lang="en-US" altLang="en-US" sz="5100" dirty="0" smtClean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US" altLang="en-US" sz="5100" dirty="0" err="1" smtClean="0">
                <a:solidFill>
                  <a:schemeClr val="tx1"/>
                </a:solidFill>
                <a:latin typeface="Arial" charset="0"/>
              </a:rPr>
              <a:t>Favourable</a:t>
            </a:r>
            <a:r>
              <a:rPr lang="en-US" altLang="en-US" sz="5100" dirty="0" smtClean="0">
                <a:solidFill>
                  <a:schemeClr val="tx1"/>
                </a:solidFill>
                <a:latin typeface="Arial" charset="0"/>
              </a:rPr>
              <a:t> </a:t>
            </a:r>
            <a:r>
              <a:rPr lang="en-US" altLang="en-US" sz="5100" dirty="0">
                <a:solidFill>
                  <a:schemeClr val="tx1"/>
                </a:solidFill>
                <a:latin typeface="Arial" charset="0"/>
              </a:rPr>
              <a:t>school environment</a:t>
            </a:r>
          </a:p>
          <a:p>
            <a:pPr>
              <a:lnSpc>
                <a:spcPct val="80000"/>
              </a:lnSpc>
            </a:pPr>
            <a:endParaRPr lang="en-US" altLang="en-US" sz="5100" dirty="0" smtClean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US" altLang="en-US" sz="5100" dirty="0" smtClean="0">
                <a:solidFill>
                  <a:schemeClr val="tx1"/>
                </a:solidFill>
                <a:latin typeface="Arial" charset="0"/>
              </a:rPr>
              <a:t>Know </a:t>
            </a:r>
            <a:r>
              <a:rPr lang="en-US" altLang="en-US" sz="5100" dirty="0">
                <a:solidFill>
                  <a:schemeClr val="tx1"/>
                </a:solidFill>
                <a:latin typeface="Arial" charset="0"/>
              </a:rPr>
              <a:t>what to do in the event of an asthma attack</a:t>
            </a:r>
          </a:p>
          <a:p>
            <a:pPr>
              <a:lnSpc>
                <a:spcPct val="80000"/>
              </a:lnSpc>
            </a:pPr>
            <a:endParaRPr lang="en-US" altLang="en-US" sz="5100" dirty="0" smtClean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US" altLang="en-US" sz="5100" dirty="0" smtClean="0">
                <a:solidFill>
                  <a:schemeClr val="tx1"/>
                </a:solidFill>
                <a:latin typeface="Arial" charset="0"/>
              </a:rPr>
              <a:t>Work </a:t>
            </a:r>
            <a:r>
              <a:rPr lang="en-US" altLang="en-US" sz="5100" dirty="0">
                <a:solidFill>
                  <a:schemeClr val="tx1"/>
                </a:solidFill>
                <a:latin typeface="Arial" charset="0"/>
              </a:rPr>
              <a:t>in partnership</a:t>
            </a:r>
            <a:endParaRPr lang="en-GB" altLang="en-US" sz="5100" dirty="0">
              <a:solidFill>
                <a:schemeClr val="tx1"/>
              </a:solidFill>
              <a:latin typeface="Arial" charset="0"/>
            </a:endParaRPr>
          </a:p>
          <a:p>
            <a:pPr>
              <a:buFontTx/>
              <a:buNone/>
            </a:pPr>
            <a:endParaRPr lang="en-GB" altLang="en-US" sz="5100" dirty="0">
              <a:solidFill>
                <a:schemeClr val="tx1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21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6250" y="892315"/>
            <a:ext cx="82200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4000" b="1" dirty="0" smtClean="0">
                <a:solidFill>
                  <a:srgbClr val="1D71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How Teachers can Help</a:t>
            </a:r>
            <a:endParaRPr lang="en-GB" altLang="en-US" sz="4000" b="1" dirty="0">
              <a:solidFill>
                <a:srgbClr val="1D71B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2950" y="848410"/>
            <a:ext cx="69627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5400" b="1" dirty="0">
              <a:solidFill>
                <a:srgbClr val="1D71B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42949" y="1879462"/>
            <a:ext cx="7162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2400" dirty="0">
              <a:latin typeface="Arial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6325" y="1698010"/>
            <a:ext cx="707707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charset="0"/>
              </a:rPr>
              <a:t>Ensure all asthmatic children take their inhaler prior to sport/activities as necessary. 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>
              <a:latin typeface="Arial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charset="0"/>
              </a:rPr>
              <a:t>Ensure relievers are easily accessible for use by asthmatic children when needed.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>
              <a:latin typeface="Arial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charset="0"/>
              </a:rPr>
              <a:t>Ensure correct treatment &amp; instructions are supplied for school trips.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>
              <a:latin typeface="Arial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charset="0"/>
              </a:rPr>
              <a:t>Be aware of asthma triggers within the classroom.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>
              <a:latin typeface="Arial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charset="0"/>
              </a:rPr>
              <a:t>Inform parents of children using their reliever inhaler more often than usual.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>
              <a:latin typeface="Arial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charset="0"/>
              </a:rPr>
              <a:t>Educate children with asthma &amp; their peers.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>
              <a:latin typeface="Arial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Arial" charset="0"/>
              </a:rPr>
              <a:t>Know what to do in an emergency. </a:t>
            </a:r>
          </a:p>
        </p:txBody>
      </p:sp>
    </p:spTree>
    <p:extLst>
      <p:ext uri="{BB962C8B-B14F-4D97-AF65-F5344CB8AC3E}">
        <p14:creationId xmlns:p14="http://schemas.microsoft.com/office/powerpoint/2010/main" val="23807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82625" y="1174750"/>
            <a:ext cx="6985000" cy="3327400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82368C"/>
              </a:buClr>
              <a:buSzPct val="75000"/>
              <a:buNone/>
            </a:pPr>
            <a:r>
              <a:rPr lang="en-GB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THE END</a:t>
            </a:r>
          </a:p>
        </p:txBody>
      </p:sp>
      <p:pic>
        <p:nvPicPr>
          <p:cNvPr id="5" name="Picture 4" descr="AG00491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2427288"/>
            <a:ext cx="6297613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622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B549EB7A16CCD42A2606D107D0FD9F5" ma:contentTypeVersion="2" ma:contentTypeDescription="Create a new document." ma:contentTypeScope="" ma:versionID="aef427882a7d8c53ee59181b5d021880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4c37901602a3e2ba5ec7d8339d7d3b2c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24A4FFC-87C6-442E-8F65-A408F5D73C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2E599C2-5117-428C-A30C-CE64F1AE5C0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E5BE779-7332-4479-834D-B7994C75AB88}">
  <ds:schemaRefs>
    <ds:schemaRef ds:uri="http://purl.org/dc/terms/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997</Words>
  <Application>Microsoft Office PowerPoint</Application>
  <PresentationFormat>On-screen Show (4:3)</PresentationFormat>
  <Paragraphs>173</Paragraphs>
  <Slides>28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0" baseType="lpstr">
      <vt:lpstr>Office Theme</vt:lpstr>
      <vt:lpstr>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Kaleidoscope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Alan Jones</dc:creator>
  <cp:lastModifiedBy>Nicholas Sheeran</cp:lastModifiedBy>
  <cp:revision>59</cp:revision>
  <dcterms:created xsi:type="dcterms:W3CDTF">2016-06-23T14:00:54Z</dcterms:created>
  <dcterms:modified xsi:type="dcterms:W3CDTF">2018-01-08T12:43:11Z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0x0101001B549EB7A16CCD42A2606D107D0FD9F5</vt:lpwstr>
  </property>
</Properties>
</file>