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720263" cy="17640300"/>
  <p:notesSz cx="6797675" cy="9928225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" roundtripDataSignature="AMtx7mg9ooEmJQECYIFt8iKuHKbfqY9A8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FFFFCC"/>
    <a:srgbClr val="CCFFFF"/>
    <a:srgbClr val="9999FF"/>
    <a:srgbClr val="FFCCCC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>
        <p:scale>
          <a:sx n="90" d="100"/>
          <a:sy n="90" d="100"/>
        </p:scale>
        <p:origin x="1872" y="-48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8" y="0"/>
            <a:ext cx="2946400" cy="496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77552"/>
            <a:ext cx="5438775" cy="3909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31258"/>
            <a:ext cx="2946400" cy="496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8" y="9431258"/>
            <a:ext cx="2946400" cy="496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450" y="4777552"/>
            <a:ext cx="5438775" cy="3909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49688" y="9431258"/>
            <a:ext cx="2946400" cy="496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/>
            </a:lvl1pPr>
            <a:lvl2pPr lvl="1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/>
            </a:lvl2pPr>
            <a:lvl3pPr lvl="2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/>
            </a:lvl3pPr>
            <a:lvl4pPr lvl="3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4pPr>
            <a:lvl5pPr lvl="4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5pPr>
            <a:lvl6pPr lvl="5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6pPr>
            <a:lvl7pPr lvl="6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7pPr>
            <a:lvl8pPr lvl="7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8pPr>
            <a:lvl9pPr lvl="8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2126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912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920883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669535" y="6443610"/>
            <a:ext cx="4112126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920884" y="4324325"/>
            <a:ext cx="4132378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920884" y="6443610"/>
            <a:ext cx="4132378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44627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3402"/>
            </a:lvl1pPr>
            <a:lvl2pPr marL="914400" lvl="1" indent="-417576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2976"/>
            </a:lvl2pPr>
            <a:lvl3pPr marL="1371600" lvl="2" indent="-390588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2551"/>
            </a:lvl3pPr>
            <a:lvl4pPr marL="1828800" lvl="3" indent="-363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4pPr>
            <a:lvl5pPr marL="2286000" lvl="4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5pPr>
            <a:lvl6pPr marL="2743200" lvl="5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6pPr>
            <a:lvl7pPr marL="3200400" lvl="6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7pPr>
            <a:lvl8pPr marL="3657600" lvl="7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8pPr>
            <a:lvl9pPr marL="4114800" lvl="8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>
            <a:spLocks noGrp="1"/>
          </p:cNvSpPr>
          <p:nvPr>
            <p:ph type="pic" idx="2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Font typeface="Arial"/>
              <a:buNone/>
              <a:defRPr sz="340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None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None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1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 rot="5400000">
            <a:off x="-736172" y="6100353"/>
            <a:ext cx="11192608" cy="8383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>
            <a:spLocks noGrp="1"/>
          </p:cNvSpPr>
          <p:nvPr>
            <p:ph type="title"/>
          </p:nvPr>
        </p:nvSpPr>
        <p:spPr>
          <a:xfrm rot="5400000">
            <a:off x="529361" y="7365886"/>
            <a:ext cx="14949338" cy="2095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body" idx="1"/>
          </p:nvPr>
        </p:nvSpPr>
        <p:spPr>
          <a:xfrm rot="5400000">
            <a:off x="-3723254" y="5330706"/>
            <a:ext cx="14949338" cy="6166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77"/>
              <a:buFont typeface="Calibri"/>
              <a:buNone/>
              <a:defRPr sz="467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17576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Char char="•"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058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Char char="•"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3600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"/>
          <p:cNvSpPr/>
          <p:nvPr/>
        </p:nvSpPr>
        <p:spPr>
          <a:xfrm>
            <a:off x="4060" y="-6035"/>
            <a:ext cx="9726896" cy="17640299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116349" y="325216"/>
            <a:ext cx="9366739" cy="17054871"/>
          </a:xfrm>
          <a:prstGeom prst="rect">
            <a:avLst/>
          </a:prstGeom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 rot="-5400000">
            <a:off x="777378" y="13650371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2159782" y="15522198"/>
            <a:ext cx="6361359" cy="61073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/>
          <p:nvPr/>
        </p:nvSpPr>
        <p:spPr>
          <a:xfrm rot="5400000" flipH="1">
            <a:off x="6489326" y="11457996"/>
            <a:ext cx="2847721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2167734" y="13352216"/>
            <a:ext cx="5841999" cy="62184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2048150" y="11189828"/>
            <a:ext cx="5841604" cy="65497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/>
          <p:nvPr/>
        </p:nvSpPr>
        <p:spPr>
          <a:xfrm rot="-5400000">
            <a:off x="643955" y="9291595"/>
            <a:ext cx="2844580" cy="2229301"/>
          </a:xfrm>
          <a:prstGeom prst="blockArc">
            <a:avLst>
              <a:gd name="adj1" fmla="val 10750480"/>
              <a:gd name="adj2" fmla="val 263439"/>
              <a:gd name="adj3" fmla="val 28511"/>
            </a:avLst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"/>
          <p:cNvSpPr/>
          <p:nvPr/>
        </p:nvSpPr>
        <p:spPr>
          <a:xfrm rot="5400000" flipH="1">
            <a:off x="6400348" y="7059340"/>
            <a:ext cx="2847721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"/>
          <p:cNvSpPr/>
          <p:nvPr/>
        </p:nvSpPr>
        <p:spPr>
          <a:xfrm>
            <a:off x="2032661" y="8981637"/>
            <a:ext cx="5909338" cy="652772"/>
          </a:xfrm>
          <a:custGeom>
            <a:avLst/>
            <a:gdLst/>
            <a:ahLst/>
            <a:cxnLst/>
            <a:rect l="l" t="t" r="r" b="b"/>
            <a:pathLst>
              <a:path w="5909338" h="652772" extrusionOk="0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"/>
          <p:cNvSpPr/>
          <p:nvPr/>
        </p:nvSpPr>
        <p:spPr>
          <a:xfrm>
            <a:off x="2093676" y="6821193"/>
            <a:ext cx="5827821" cy="61739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"/>
          <p:cNvSpPr/>
          <p:nvPr/>
        </p:nvSpPr>
        <p:spPr>
          <a:xfrm rot="-5400000">
            <a:off x="743738" y="4951001"/>
            <a:ext cx="2793139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"/>
          <p:cNvSpPr/>
          <p:nvPr/>
        </p:nvSpPr>
        <p:spPr>
          <a:xfrm rot="5400000" flipH="1">
            <a:off x="6400050" y="2764045"/>
            <a:ext cx="2847721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"/>
          <p:cNvSpPr/>
          <p:nvPr/>
        </p:nvSpPr>
        <p:spPr>
          <a:xfrm>
            <a:off x="2126231" y="4657837"/>
            <a:ext cx="5827819" cy="60417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"/>
          <p:cNvSpPr/>
          <p:nvPr/>
        </p:nvSpPr>
        <p:spPr>
          <a:xfrm>
            <a:off x="611234" y="4229484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/>
          <p:nvPr/>
        </p:nvSpPr>
        <p:spPr>
          <a:xfrm>
            <a:off x="804152" y="4417569"/>
            <a:ext cx="841075" cy="903301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"/>
          <p:cNvSpPr/>
          <p:nvPr/>
        </p:nvSpPr>
        <p:spPr>
          <a:xfrm>
            <a:off x="828970" y="8193867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"/>
          <p:cNvSpPr/>
          <p:nvPr/>
        </p:nvSpPr>
        <p:spPr>
          <a:xfrm>
            <a:off x="1017756" y="8401002"/>
            <a:ext cx="841075" cy="903301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"/>
          <p:cNvSpPr/>
          <p:nvPr/>
        </p:nvSpPr>
        <p:spPr>
          <a:xfrm>
            <a:off x="7629673" y="10656121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"/>
          <p:cNvSpPr/>
          <p:nvPr/>
        </p:nvSpPr>
        <p:spPr>
          <a:xfrm>
            <a:off x="7828831" y="10842109"/>
            <a:ext cx="841075" cy="903301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"/>
          <p:cNvSpPr/>
          <p:nvPr/>
        </p:nvSpPr>
        <p:spPr>
          <a:xfrm>
            <a:off x="480663" y="12871438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"/>
          <p:cNvSpPr/>
          <p:nvPr/>
        </p:nvSpPr>
        <p:spPr>
          <a:xfrm>
            <a:off x="667615" y="13090312"/>
            <a:ext cx="841075" cy="903301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"/>
          <p:cNvSpPr/>
          <p:nvPr/>
        </p:nvSpPr>
        <p:spPr>
          <a:xfrm>
            <a:off x="1914928" y="2432385"/>
            <a:ext cx="6023138" cy="62936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"/>
          <p:cNvSpPr/>
          <p:nvPr/>
        </p:nvSpPr>
        <p:spPr>
          <a:xfrm rot="-5400000">
            <a:off x="1078449" y="2348609"/>
            <a:ext cx="938427" cy="735967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"/>
          <p:cNvSpPr txBox="1"/>
          <p:nvPr/>
        </p:nvSpPr>
        <p:spPr>
          <a:xfrm>
            <a:off x="667616" y="13173040"/>
            <a:ext cx="841074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endParaRPr dirty="0"/>
          </a:p>
        </p:txBody>
      </p:sp>
      <p:sp>
        <p:nvSpPr>
          <p:cNvPr id="115" name="Google Shape;115;p1"/>
          <p:cNvSpPr txBox="1"/>
          <p:nvPr/>
        </p:nvSpPr>
        <p:spPr>
          <a:xfrm>
            <a:off x="667616" y="13226406"/>
            <a:ext cx="841074" cy="827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dirty="0"/>
          </a:p>
        </p:txBody>
      </p:sp>
      <p:sp>
        <p:nvSpPr>
          <p:cNvPr id="116" name="Google Shape;116;p1"/>
          <p:cNvSpPr txBox="1"/>
          <p:nvPr/>
        </p:nvSpPr>
        <p:spPr>
          <a:xfrm>
            <a:off x="7824143" y="10979237"/>
            <a:ext cx="841074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endParaRPr dirty="0"/>
          </a:p>
        </p:txBody>
      </p:sp>
      <p:sp>
        <p:nvSpPr>
          <p:cNvPr id="117" name="Google Shape;117;p1"/>
          <p:cNvSpPr txBox="1"/>
          <p:nvPr/>
        </p:nvSpPr>
        <p:spPr>
          <a:xfrm>
            <a:off x="7822291" y="10993718"/>
            <a:ext cx="841074" cy="827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dirty="0"/>
          </a:p>
        </p:txBody>
      </p:sp>
      <p:sp>
        <p:nvSpPr>
          <p:cNvPr id="118" name="Google Shape;118;p1"/>
          <p:cNvSpPr txBox="1"/>
          <p:nvPr/>
        </p:nvSpPr>
        <p:spPr>
          <a:xfrm>
            <a:off x="1021138" y="8527964"/>
            <a:ext cx="841074" cy="827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dirty="0"/>
          </a:p>
        </p:txBody>
      </p:sp>
      <p:sp>
        <p:nvSpPr>
          <p:cNvPr id="119" name="Google Shape;119;p1"/>
          <p:cNvSpPr txBox="1"/>
          <p:nvPr/>
        </p:nvSpPr>
        <p:spPr>
          <a:xfrm>
            <a:off x="816954" y="4542824"/>
            <a:ext cx="841074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endParaRPr dirty="0"/>
          </a:p>
        </p:txBody>
      </p:sp>
      <p:sp>
        <p:nvSpPr>
          <p:cNvPr id="120" name="Google Shape;120;p1"/>
          <p:cNvSpPr txBox="1"/>
          <p:nvPr/>
        </p:nvSpPr>
        <p:spPr>
          <a:xfrm>
            <a:off x="821250" y="4588669"/>
            <a:ext cx="841074" cy="827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dirty="0"/>
          </a:p>
        </p:txBody>
      </p:sp>
      <p:sp>
        <p:nvSpPr>
          <p:cNvPr id="121" name="Google Shape;121;p1"/>
          <p:cNvSpPr/>
          <p:nvPr/>
        </p:nvSpPr>
        <p:spPr>
          <a:xfrm>
            <a:off x="7805075" y="5983281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"/>
          <p:cNvSpPr/>
          <p:nvPr/>
        </p:nvSpPr>
        <p:spPr>
          <a:xfrm>
            <a:off x="7992027" y="6193349"/>
            <a:ext cx="841075" cy="903301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"/>
          <p:cNvSpPr txBox="1"/>
          <p:nvPr/>
        </p:nvSpPr>
        <p:spPr>
          <a:xfrm>
            <a:off x="7987225" y="6307967"/>
            <a:ext cx="841074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endParaRPr dirty="0"/>
          </a:p>
        </p:txBody>
      </p:sp>
      <p:sp>
        <p:nvSpPr>
          <p:cNvPr id="124" name="Google Shape;124;p1"/>
          <p:cNvSpPr txBox="1"/>
          <p:nvPr/>
        </p:nvSpPr>
        <p:spPr>
          <a:xfrm>
            <a:off x="7982422" y="6336640"/>
            <a:ext cx="841074" cy="827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dirty="0"/>
          </a:p>
        </p:txBody>
      </p:sp>
      <p:sp>
        <p:nvSpPr>
          <p:cNvPr id="125" name="Google Shape;125;p1"/>
          <p:cNvSpPr/>
          <p:nvPr/>
        </p:nvSpPr>
        <p:spPr>
          <a:xfrm>
            <a:off x="7020075" y="15105008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/>
          </a:p>
        </p:txBody>
      </p:sp>
      <p:sp>
        <p:nvSpPr>
          <p:cNvPr id="126" name="Google Shape;126;p1"/>
          <p:cNvSpPr/>
          <p:nvPr/>
        </p:nvSpPr>
        <p:spPr>
          <a:xfrm>
            <a:off x="7199882" y="15296063"/>
            <a:ext cx="841075" cy="903301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"/>
          <p:cNvSpPr txBox="1"/>
          <p:nvPr/>
        </p:nvSpPr>
        <p:spPr>
          <a:xfrm>
            <a:off x="7208010" y="15404565"/>
            <a:ext cx="841074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Reception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EYFS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dirty="0">
                <a:solidFill>
                  <a:schemeClr val="dk1"/>
                </a:solidFill>
                <a:latin typeface="Calibri"/>
                <a:cs typeface="Calibri"/>
                <a:sym typeface="Calibri"/>
              </a:rPr>
              <a:t>Nursery</a:t>
            </a:r>
            <a:endParaRPr sz="1000" dirty="0"/>
          </a:p>
        </p:txBody>
      </p:sp>
      <p:sp>
        <p:nvSpPr>
          <p:cNvPr id="129" name="Google Shape;129;p1"/>
          <p:cNvSpPr txBox="1"/>
          <p:nvPr/>
        </p:nvSpPr>
        <p:spPr>
          <a:xfrm>
            <a:off x="7011948" y="15011531"/>
            <a:ext cx="942102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cxnSp>
        <p:nvCxnSpPr>
          <p:cNvPr id="133" name="Google Shape;133;p1"/>
          <p:cNvCxnSpPr>
            <a:cxnSpLocks/>
          </p:cNvCxnSpPr>
          <p:nvPr/>
        </p:nvCxnSpPr>
        <p:spPr>
          <a:xfrm flipV="1">
            <a:off x="2729289" y="15865068"/>
            <a:ext cx="0" cy="643936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36" name="Google Shape;136;p1"/>
          <p:cNvCxnSpPr/>
          <p:nvPr/>
        </p:nvCxnSpPr>
        <p:spPr>
          <a:xfrm>
            <a:off x="4183995" y="12600446"/>
            <a:ext cx="0" cy="718011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37" name="Google Shape;137;p1"/>
          <p:cNvCxnSpPr/>
          <p:nvPr/>
        </p:nvCxnSpPr>
        <p:spPr>
          <a:xfrm>
            <a:off x="7302637" y="12697061"/>
            <a:ext cx="0" cy="621396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42" name="Google Shape;142;p1"/>
          <p:cNvSpPr txBox="1"/>
          <p:nvPr/>
        </p:nvSpPr>
        <p:spPr>
          <a:xfrm>
            <a:off x="7162487" y="13960863"/>
            <a:ext cx="720483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3" name="Google Shape;143;p1"/>
          <p:cNvCxnSpPr/>
          <p:nvPr/>
        </p:nvCxnSpPr>
        <p:spPr>
          <a:xfrm>
            <a:off x="7158397" y="10513606"/>
            <a:ext cx="12561" cy="647763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45" name="Google Shape;145;p1"/>
          <p:cNvCxnSpPr/>
          <p:nvPr/>
        </p:nvCxnSpPr>
        <p:spPr>
          <a:xfrm>
            <a:off x="4125738" y="10513721"/>
            <a:ext cx="0" cy="636637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46" name="Google Shape;146;p1"/>
          <p:cNvCxnSpPr>
            <a:cxnSpLocks/>
          </p:cNvCxnSpPr>
          <p:nvPr/>
        </p:nvCxnSpPr>
        <p:spPr>
          <a:xfrm>
            <a:off x="3872779" y="8242352"/>
            <a:ext cx="1" cy="713977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0" name="Google Shape;150;p1"/>
          <p:cNvCxnSpPr/>
          <p:nvPr/>
        </p:nvCxnSpPr>
        <p:spPr>
          <a:xfrm>
            <a:off x="7353508" y="8446952"/>
            <a:ext cx="1394" cy="513095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5" name="Google Shape;155;p1"/>
          <p:cNvCxnSpPr>
            <a:cxnSpLocks/>
          </p:cNvCxnSpPr>
          <p:nvPr/>
        </p:nvCxnSpPr>
        <p:spPr>
          <a:xfrm>
            <a:off x="2482963" y="6078180"/>
            <a:ext cx="1" cy="712870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6" name="Google Shape;156;p1"/>
          <p:cNvCxnSpPr>
            <a:cxnSpLocks/>
          </p:cNvCxnSpPr>
          <p:nvPr/>
        </p:nvCxnSpPr>
        <p:spPr>
          <a:xfrm>
            <a:off x="7261711" y="5979300"/>
            <a:ext cx="2671" cy="807679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58" name="Google Shape;158;p1"/>
          <p:cNvSpPr txBox="1"/>
          <p:nvPr/>
        </p:nvSpPr>
        <p:spPr>
          <a:xfrm>
            <a:off x="237175" y="2461096"/>
            <a:ext cx="1203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Secondary education</a:t>
            </a:r>
            <a:endParaRPr/>
          </a:p>
        </p:txBody>
      </p:sp>
      <p:cxnSp>
        <p:nvCxnSpPr>
          <p:cNvPr id="161" name="Google Shape;161;p1"/>
          <p:cNvCxnSpPr/>
          <p:nvPr/>
        </p:nvCxnSpPr>
        <p:spPr>
          <a:xfrm>
            <a:off x="2492548" y="4087574"/>
            <a:ext cx="0" cy="536553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3" name="Google Shape;163;p1"/>
          <p:cNvCxnSpPr/>
          <p:nvPr/>
        </p:nvCxnSpPr>
        <p:spPr>
          <a:xfrm>
            <a:off x="6589683" y="1852682"/>
            <a:ext cx="6253" cy="545972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4" name="Google Shape;164;p1"/>
          <p:cNvCxnSpPr>
            <a:cxnSpLocks/>
          </p:cNvCxnSpPr>
          <p:nvPr/>
        </p:nvCxnSpPr>
        <p:spPr>
          <a:xfrm>
            <a:off x="6285281" y="4193478"/>
            <a:ext cx="0" cy="430651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0" name="Google Shape;170;p1"/>
          <p:cNvCxnSpPr/>
          <p:nvPr/>
        </p:nvCxnSpPr>
        <p:spPr>
          <a:xfrm flipH="1">
            <a:off x="3845135" y="1933418"/>
            <a:ext cx="1" cy="475192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71" name="Google Shape;171;p1"/>
          <p:cNvSpPr txBox="1"/>
          <p:nvPr/>
        </p:nvSpPr>
        <p:spPr>
          <a:xfrm>
            <a:off x="193714" y="17247583"/>
            <a:ext cx="9496806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endParaRPr sz="12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3" name="Google Shape;17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06263" y="369200"/>
            <a:ext cx="2021158" cy="979194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1"/>
          <p:cNvSpPr txBox="1"/>
          <p:nvPr/>
        </p:nvSpPr>
        <p:spPr>
          <a:xfrm>
            <a:off x="1490185" y="9048719"/>
            <a:ext cx="539095" cy="423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55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1"/>
          <p:cNvSpPr txBox="1"/>
          <p:nvPr/>
        </p:nvSpPr>
        <p:spPr>
          <a:xfrm>
            <a:off x="1131584" y="8487669"/>
            <a:ext cx="64736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endParaRPr dirty="0"/>
          </a:p>
        </p:txBody>
      </p:sp>
      <p:sp>
        <p:nvSpPr>
          <p:cNvPr id="174" name="Google Shape;174;p1"/>
          <p:cNvSpPr txBox="1"/>
          <p:nvPr/>
        </p:nvSpPr>
        <p:spPr>
          <a:xfrm>
            <a:off x="2549592" y="230351"/>
            <a:ext cx="4238406" cy="1285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rgbClr val="00B050"/>
                </a:solidFill>
                <a:sym typeface="Arial"/>
              </a:rPr>
              <a:t>Our Learning Journey</a:t>
            </a:r>
            <a:endParaRPr lang="en-US" sz="2800" b="1" dirty="0">
              <a:solidFill>
                <a:srgbClr val="00B050"/>
              </a:solidFill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50"/>
                </a:solidFill>
              </a:rPr>
              <a:t>- SCIENCE -</a:t>
            </a:r>
            <a:r>
              <a:rPr lang="en-US" sz="2800" b="1" dirty="0">
                <a:solidFill>
                  <a:srgbClr val="00B050"/>
                </a:solidFill>
                <a:sym typeface="Arial"/>
              </a:rPr>
              <a:t> </a:t>
            </a:r>
            <a:endParaRPr sz="2800" b="1" dirty="0">
              <a:solidFill>
                <a:srgbClr val="00B050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55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9" name="Google Shape;179;p1" descr="Screen Shot 2019-10-12 at 12.46.35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8248389" y="15111028"/>
            <a:ext cx="1190180" cy="1153722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"/>
          <p:cNvSpPr txBox="1"/>
          <p:nvPr/>
        </p:nvSpPr>
        <p:spPr>
          <a:xfrm>
            <a:off x="8537064" y="14134477"/>
            <a:ext cx="1024367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Learning Journey</a:t>
            </a:r>
            <a:endParaRPr dirty="0"/>
          </a:p>
        </p:txBody>
      </p:sp>
      <p:pic>
        <p:nvPicPr>
          <p:cNvPr id="184" name="Google Shape;184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221695" y="2267105"/>
            <a:ext cx="1213209" cy="1304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412565" y="2461096"/>
            <a:ext cx="841321" cy="902286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1"/>
          <p:cNvSpPr txBox="1"/>
          <p:nvPr/>
        </p:nvSpPr>
        <p:spPr>
          <a:xfrm>
            <a:off x="8574211" y="2588770"/>
            <a:ext cx="571883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</a:t>
            </a:r>
            <a:endParaRPr dirty="0"/>
          </a:p>
        </p:txBody>
      </p:sp>
      <p:sp>
        <p:nvSpPr>
          <p:cNvPr id="187" name="Google Shape;187;p1"/>
          <p:cNvSpPr txBox="1"/>
          <p:nvPr/>
        </p:nvSpPr>
        <p:spPr>
          <a:xfrm>
            <a:off x="8616675" y="2703164"/>
            <a:ext cx="502859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dirty="0"/>
          </a:p>
        </p:txBody>
      </p:sp>
      <p:pic>
        <p:nvPicPr>
          <p:cNvPr id="188" name="Google Shape;188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60977" y="365456"/>
            <a:ext cx="2024047" cy="9815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550043" y="436284"/>
            <a:ext cx="799268" cy="774675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1"/>
          <p:cNvSpPr txBox="1"/>
          <p:nvPr/>
        </p:nvSpPr>
        <p:spPr>
          <a:xfrm>
            <a:off x="9778600" y="6672750"/>
            <a:ext cx="3906600" cy="42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4" name="Google Shape;170;p1"/>
          <p:cNvCxnSpPr/>
          <p:nvPr/>
        </p:nvCxnSpPr>
        <p:spPr>
          <a:xfrm flipH="1">
            <a:off x="7963715" y="1938367"/>
            <a:ext cx="1" cy="475192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86" name="Google Shape;136;p1"/>
          <p:cNvCxnSpPr/>
          <p:nvPr/>
        </p:nvCxnSpPr>
        <p:spPr>
          <a:xfrm>
            <a:off x="2472339" y="12610032"/>
            <a:ext cx="0" cy="718011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87" name="Google Shape;136;p1"/>
          <p:cNvCxnSpPr/>
          <p:nvPr/>
        </p:nvCxnSpPr>
        <p:spPr>
          <a:xfrm>
            <a:off x="5737319" y="12605468"/>
            <a:ext cx="0" cy="718011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91" name="Google Shape;133;p1"/>
          <p:cNvCxnSpPr>
            <a:cxnSpLocks/>
          </p:cNvCxnSpPr>
          <p:nvPr/>
        </p:nvCxnSpPr>
        <p:spPr>
          <a:xfrm flipH="1">
            <a:off x="5194808" y="15041101"/>
            <a:ext cx="4221" cy="614743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28" name="Google Shape;133;p1"/>
          <p:cNvCxnSpPr>
            <a:cxnSpLocks/>
          </p:cNvCxnSpPr>
          <p:nvPr/>
        </p:nvCxnSpPr>
        <p:spPr>
          <a:xfrm flipH="1" flipV="1">
            <a:off x="4136720" y="15831384"/>
            <a:ext cx="1" cy="557326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31" name="Google Shape;133;p1"/>
          <p:cNvCxnSpPr>
            <a:cxnSpLocks/>
          </p:cNvCxnSpPr>
          <p:nvPr/>
        </p:nvCxnSpPr>
        <p:spPr>
          <a:xfrm flipH="1">
            <a:off x="3745457" y="15158677"/>
            <a:ext cx="4221" cy="614743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38" name="Google Shape;133;p1"/>
          <p:cNvCxnSpPr/>
          <p:nvPr/>
        </p:nvCxnSpPr>
        <p:spPr>
          <a:xfrm flipH="1">
            <a:off x="2462241" y="15070537"/>
            <a:ext cx="4221" cy="614743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40" name="Google Shape;143;p1"/>
          <p:cNvCxnSpPr/>
          <p:nvPr/>
        </p:nvCxnSpPr>
        <p:spPr>
          <a:xfrm>
            <a:off x="5663888" y="10513606"/>
            <a:ext cx="12561" cy="647763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48" name="Google Shape;143;p1"/>
          <p:cNvCxnSpPr/>
          <p:nvPr/>
        </p:nvCxnSpPr>
        <p:spPr>
          <a:xfrm>
            <a:off x="2533179" y="10502595"/>
            <a:ext cx="12561" cy="647763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49" name="Google Shape;146;p1"/>
          <p:cNvCxnSpPr/>
          <p:nvPr/>
        </p:nvCxnSpPr>
        <p:spPr>
          <a:xfrm flipH="1">
            <a:off x="2672303" y="8406552"/>
            <a:ext cx="1785" cy="557668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1" name="Google Shape;146;p1"/>
          <p:cNvCxnSpPr/>
          <p:nvPr/>
        </p:nvCxnSpPr>
        <p:spPr>
          <a:xfrm flipH="1">
            <a:off x="5028326" y="8392785"/>
            <a:ext cx="1785" cy="557668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4" name="Google Shape;146;p1"/>
          <p:cNvCxnSpPr/>
          <p:nvPr/>
        </p:nvCxnSpPr>
        <p:spPr>
          <a:xfrm flipH="1">
            <a:off x="6193558" y="8407090"/>
            <a:ext cx="1785" cy="557668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7" name="Google Shape;156;p1"/>
          <p:cNvCxnSpPr>
            <a:cxnSpLocks/>
          </p:cNvCxnSpPr>
          <p:nvPr/>
        </p:nvCxnSpPr>
        <p:spPr>
          <a:xfrm>
            <a:off x="6055972" y="6096342"/>
            <a:ext cx="1" cy="693924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9" name="Google Shape;156;p1"/>
          <p:cNvCxnSpPr>
            <a:cxnSpLocks/>
          </p:cNvCxnSpPr>
          <p:nvPr/>
        </p:nvCxnSpPr>
        <p:spPr>
          <a:xfrm>
            <a:off x="4826442" y="6114553"/>
            <a:ext cx="2897" cy="678437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0" name="Google Shape;156;p1"/>
          <p:cNvCxnSpPr>
            <a:cxnSpLocks/>
          </p:cNvCxnSpPr>
          <p:nvPr/>
        </p:nvCxnSpPr>
        <p:spPr>
          <a:xfrm>
            <a:off x="3645624" y="6008282"/>
            <a:ext cx="7517" cy="774024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2" name="Google Shape;161;p1"/>
          <p:cNvCxnSpPr/>
          <p:nvPr/>
        </p:nvCxnSpPr>
        <p:spPr>
          <a:xfrm>
            <a:off x="3664447" y="4087575"/>
            <a:ext cx="0" cy="536553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5" name="Google Shape;161;p1"/>
          <p:cNvCxnSpPr>
            <a:cxnSpLocks/>
            <a:stCxn id="180" idx="2"/>
          </p:cNvCxnSpPr>
          <p:nvPr/>
        </p:nvCxnSpPr>
        <p:spPr>
          <a:xfrm>
            <a:off x="7527243" y="4232632"/>
            <a:ext cx="0" cy="391497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7" name="Google Shape;161;p1"/>
          <p:cNvCxnSpPr/>
          <p:nvPr/>
        </p:nvCxnSpPr>
        <p:spPr>
          <a:xfrm>
            <a:off x="4987330" y="4087576"/>
            <a:ext cx="0" cy="536553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9" name="Google Shape;170;p1"/>
          <p:cNvCxnSpPr/>
          <p:nvPr/>
        </p:nvCxnSpPr>
        <p:spPr>
          <a:xfrm flipH="1">
            <a:off x="2573287" y="1922360"/>
            <a:ext cx="1" cy="475192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8" name="Google Shape;170;p1"/>
          <p:cNvCxnSpPr/>
          <p:nvPr/>
        </p:nvCxnSpPr>
        <p:spPr>
          <a:xfrm flipH="1">
            <a:off x="5168031" y="1925840"/>
            <a:ext cx="1" cy="475192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8EF26DB3-82E1-4E5D-9363-ADA6B2BB3A40}"/>
              </a:ext>
            </a:extLst>
          </p:cNvPr>
          <p:cNvSpPr txBox="1"/>
          <p:nvPr/>
        </p:nvSpPr>
        <p:spPr>
          <a:xfrm>
            <a:off x="5663442" y="8087377"/>
            <a:ext cx="1122317" cy="553998"/>
          </a:xfrm>
          <a:prstGeom prst="rect">
            <a:avLst/>
          </a:prstGeom>
          <a:solidFill>
            <a:srgbClr val="CC99FF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Forces</a:t>
            </a:r>
          </a:p>
          <a:p>
            <a:pPr algn="ctr"/>
            <a:r>
              <a:rPr lang="en-GB" sz="1000" dirty="0"/>
              <a:t>Pushes &amp; Pulls</a:t>
            </a:r>
          </a:p>
          <a:p>
            <a:pPr algn="ctr"/>
            <a:r>
              <a:rPr lang="en-GB" sz="1000" dirty="0"/>
              <a:t>Magnets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8B358C72-289F-40D6-900D-EEE77561126C}"/>
              </a:ext>
            </a:extLst>
          </p:cNvPr>
          <p:cNvSpPr txBox="1"/>
          <p:nvPr/>
        </p:nvSpPr>
        <p:spPr>
          <a:xfrm>
            <a:off x="3244622" y="7937644"/>
            <a:ext cx="1179199" cy="70788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Rocks &amp; Fossils</a:t>
            </a:r>
          </a:p>
          <a:p>
            <a:pPr algn="ctr"/>
            <a:r>
              <a:rPr lang="en-GB" sz="1000" dirty="0"/>
              <a:t>Grouping &amp; Classifying</a:t>
            </a:r>
          </a:p>
          <a:p>
            <a:pPr algn="ctr"/>
            <a:r>
              <a:rPr lang="en-GB" sz="1000" dirty="0"/>
              <a:t>Investigating Soil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B115D44B-6130-4102-A97C-D00D5A765DD8}"/>
              </a:ext>
            </a:extLst>
          </p:cNvPr>
          <p:cNvSpPr txBox="1"/>
          <p:nvPr/>
        </p:nvSpPr>
        <p:spPr>
          <a:xfrm>
            <a:off x="2075117" y="7776398"/>
            <a:ext cx="1122317" cy="86177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Animals &amp; Humans</a:t>
            </a:r>
          </a:p>
          <a:p>
            <a:pPr algn="ctr"/>
            <a:r>
              <a:rPr lang="en-GB" sz="1000" dirty="0"/>
              <a:t>Skeletons &amp; Muscles</a:t>
            </a:r>
          </a:p>
          <a:p>
            <a:pPr algn="ctr"/>
            <a:r>
              <a:rPr lang="en-GB" sz="1000" dirty="0"/>
              <a:t>Food Groups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6297C4CA-7C26-4F65-8F54-233800C17217}"/>
              </a:ext>
            </a:extLst>
          </p:cNvPr>
          <p:cNvSpPr txBox="1"/>
          <p:nvPr/>
        </p:nvSpPr>
        <p:spPr>
          <a:xfrm>
            <a:off x="6829390" y="8094660"/>
            <a:ext cx="1122317" cy="5539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Plants</a:t>
            </a:r>
          </a:p>
          <a:p>
            <a:pPr algn="ctr"/>
            <a:r>
              <a:rPr lang="en-GB" sz="1000" dirty="0"/>
              <a:t>Parts of a plant</a:t>
            </a:r>
          </a:p>
          <a:p>
            <a:pPr algn="ctr"/>
            <a:r>
              <a:rPr lang="en-GB" sz="1000" dirty="0"/>
              <a:t>How plants grow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6B441BE1-71F2-489B-BCE3-8168C824698B}"/>
              </a:ext>
            </a:extLst>
          </p:cNvPr>
          <p:cNvSpPr txBox="1"/>
          <p:nvPr/>
        </p:nvSpPr>
        <p:spPr>
          <a:xfrm>
            <a:off x="4491700" y="8087559"/>
            <a:ext cx="1122317" cy="5539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Light</a:t>
            </a:r>
          </a:p>
          <a:p>
            <a:pPr algn="ctr"/>
            <a:r>
              <a:rPr lang="en-GB" sz="1000" dirty="0"/>
              <a:t>Reflection &amp; Shadows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6A4016F3-9B50-4AA8-896B-A1C327342326}"/>
              </a:ext>
            </a:extLst>
          </p:cNvPr>
          <p:cNvSpPr txBox="1"/>
          <p:nvPr/>
        </p:nvSpPr>
        <p:spPr>
          <a:xfrm>
            <a:off x="4275610" y="5640746"/>
            <a:ext cx="1177849" cy="6771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Materials</a:t>
            </a:r>
          </a:p>
          <a:p>
            <a:pPr algn="ctr"/>
            <a:r>
              <a:rPr lang="en-GB" sz="800" b="1" u="sng" dirty="0"/>
              <a:t>(States of Matter)</a:t>
            </a:r>
          </a:p>
          <a:p>
            <a:pPr algn="ctr"/>
            <a:r>
              <a:rPr lang="en-GB" sz="1000" dirty="0"/>
              <a:t>Solids, Liquids &amp; Gases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FA7CA032-F40C-4F8F-A226-1FAC040DE123}"/>
              </a:ext>
            </a:extLst>
          </p:cNvPr>
          <p:cNvSpPr txBox="1"/>
          <p:nvPr/>
        </p:nvSpPr>
        <p:spPr>
          <a:xfrm>
            <a:off x="1841389" y="5486412"/>
            <a:ext cx="1166052" cy="86177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Animals &amp; Humans</a:t>
            </a:r>
          </a:p>
          <a:p>
            <a:pPr algn="ctr"/>
            <a:r>
              <a:rPr lang="en-GB" sz="1000" dirty="0"/>
              <a:t>Digestive System</a:t>
            </a:r>
          </a:p>
          <a:p>
            <a:pPr algn="ctr"/>
            <a:r>
              <a:rPr lang="en-GB" sz="1000" dirty="0"/>
              <a:t>Teeth</a:t>
            </a:r>
          </a:p>
          <a:p>
            <a:pPr algn="ctr"/>
            <a:r>
              <a:rPr lang="en-GB" sz="1000" dirty="0"/>
              <a:t>Food Chains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6EE7C339-201E-4D0A-B61E-E53957B4C461}"/>
              </a:ext>
            </a:extLst>
          </p:cNvPr>
          <p:cNvSpPr txBox="1"/>
          <p:nvPr/>
        </p:nvSpPr>
        <p:spPr>
          <a:xfrm>
            <a:off x="5498081" y="5650193"/>
            <a:ext cx="1179199" cy="553998"/>
          </a:xfrm>
          <a:prstGeom prst="rect">
            <a:avLst/>
          </a:prstGeom>
          <a:solidFill>
            <a:srgbClr val="CCFFFF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Electricity</a:t>
            </a:r>
          </a:p>
          <a:p>
            <a:pPr algn="ctr"/>
            <a:r>
              <a:rPr lang="en-GB" sz="1000" dirty="0"/>
              <a:t>Creating Simple Circuits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D4ED1735-0C59-4B35-8B9E-6631A995BBB2}"/>
              </a:ext>
            </a:extLst>
          </p:cNvPr>
          <p:cNvSpPr txBox="1"/>
          <p:nvPr/>
        </p:nvSpPr>
        <p:spPr>
          <a:xfrm>
            <a:off x="3043250" y="5340595"/>
            <a:ext cx="1179199" cy="1169551"/>
          </a:xfrm>
          <a:prstGeom prst="rect">
            <a:avLst/>
          </a:prstGeom>
          <a:solidFill>
            <a:srgbClr val="FFCCCC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Living Things &amp; their Habitats</a:t>
            </a:r>
          </a:p>
          <a:p>
            <a:pPr algn="ctr"/>
            <a:r>
              <a:rPr lang="en-GB" sz="1000" dirty="0"/>
              <a:t>Classifying animals</a:t>
            </a:r>
          </a:p>
          <a:p>
            <a:pPr algn="ctr"/>
            <a:r>
              <a:rPr lang="en-GB" sz="1000" dirty="0"/>
              <a:t> Identifying habitats of different animals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ACF160DC-1F5B-415E-909B-D761D33D3868}"/>
              </a:ext>
            </a:extLst>
          </p:cNvPr>
          <p:cNvSpPr txBox="1"/>
          <p:nvPr/>
        </p:nvSpPr>
        <p:spPr>
          <a:xfrm>
            <a:off x="6724855" y="5657738"/>
            <a:ext cx="1179199" cy="55399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Sound</a:t>
            </a:r>
          </a:p>
          <a:p>
            <a:pPr algn="ctr"/>
            <a:r>
              <a:rPr lang="en-GB" sz="1000" dirty="0"/>
              <a:t>Vibrations &amp;</a:t>
            </a:r>
          </a:p>
          <a:p>
            <a:pPr algn="ctr"/>
            <a:r>
              <a:rPr lang="en-GB" sz="1000" dirty="0"/>
              <a:t>The Ear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6E212C11-BD46-4605-B493-09B33E41CF9C}"/>
              </a:ext>
            </a:extLst>
          </p:cNvPr>
          <p:cNvSpPr txBox="1"/>
          <p:nvPr/>
        </p:nvSpPr>
        <p:spPr>
          <a:xfrm>
            <a:off x="4234982" y="3530664"/>
            <a:ext cx="1361412" cy="6771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Materials  </a:t>
            </a:r>
          </a:p>
          <a:p>
            <a:pPr algn="ctr"/>
            <a:r>
              <a:rPr lang="en-GB" sz="800" b="1" u="sng" dirty="0"/>
              <a:t>(Properties &amp; Changes)</a:t>
            </a:r>
          </a:p>
          <a:p>
            <a:pPr algn="ctr"/>
            <a:r>
              <a:rPr lang="en-GB" sz="1000" dirty="0"/>
              <a:t>Grouping &amp;</a:t>
            </a:r>
          </a:p>
          <a:p>
            <a:pPr algn="ctr"/>
            <a:r>
              <a:rPr lang="en-GB" sz="1000" dirty="0"/>
              <a:t>Comparing Materials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574F60D0-B48B-4442-B37F-642825D6CBDA}"/>
              </a:ext>
            </a:extLst>
          </p:cNvPr>
          <p:cNvSpPr txBox="1"/>
          <p:nvPr/>
        </p:nvSpPr>
        <p:spPr>
          <a:xfrm>
            <a:off x="5647499" y="3521598"/>
            <a:ext cx="1179199" cy="707886"/>
          </a:xfrm>
          <a:prstGeom prst="rect">
            <a:avLst/>
          </a:prstGeom>
          <a:solidFill>
            <a:srgbClr val="CC99FF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Forces</a:t>
            </a:r>
          </a:p>
          <a:p>
            <a:pPr algn="ctr"/>
            <a:r>
              <a:rPr lang="en-GB" sz="1000" dirty="0"/>
              <a:t>Gravity</a:t>
            </a:r>
          </a:p>
          <a:p>
            <a:pPr algn="ctr"/>
            <a:r>
              <a:rPr lang="en-GB" sz="1000" dirty="0"/>
              <a:t>Friction</a:t>
            </a:r>
          </a:p>
          <a:p>
            <a:pPr algn="ctr"/>
            <a:r>
              <a:rPr lang="en-GB" sz="1000" dirty="0"/>
              <a:t>Air Resistance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F244A5CF-355F-4DE0-B1BA-61B41659B8EA}"/>
              </a:ext>
            </a:extLst>
          </p:cNvPr>
          <p:cNvSpPr txBox="1"/>
          <p:nvPr/>
        </p:nvSpPr>
        <p:spPr>
          <a:xfrm>
            <a:off x="6873522" y="3524746"/>
            <a:ext cx="1307441" cy="70788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Earth &amp; Space</a:t>
            </a:r>
          </a:p>
          <a:p>
            <a:pPr algn="ctr"/>
            <a:r>
              <a:rPr lang="en-GB" sz="1000" dirty="0"/>
              <a:t>Movement of Earth</a:t>
            </a:r>
          </a:p>
          <a:p>
            <a:pPr algn="ctr"/>
            <a:r>
              <a:rPr lang="en-GB" sz="1000" dirty="0"/>
              <a:t>Night &amp; Day</a:t>
            </a:r>
          </a:p>
          <a:p>
            <a:pPr algn="ctr"/>
            <a:r>
              <a:rPr lang="en-GB" sz="1000" dirty="0"/>
              <a:t>Our Solar System</a:t>
            </a: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C11C10DD-91B2-4968-83E6-C61106192831}"/>
              </a:ext>
            </a:extLst>
          </p:cNvPr>
          <p:cNvSpPr txBox="1"/>
          <p:nvPr/>
        </p:nvSpPr>
        <p:spPr>
          <a:xfrm>
            <a:off x="3018662" y="3353510"/>
            <a:ext cx="1179199" cy="861774"/>
          </a:xfrm>
          <a:prstGeom prst="rect">
            <a:avLst/>
          </a:prstGeom>
          <a:solidFill>
            <a:srgbClr val="FFCCCC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Living Things &amp; their Habitats</a:t>
            </a:r>
          </a:p>
          <a:p>
            <a:pPr algn="ctr"/>
            <a:r>
              <a:rPr lang="en-GB" sz="1000" dirty="0"/>
              <a:t>Life Processes</a:t>
            </a:r>
          </a:p>
          <a:p>
            <a:pPr algn="ctr"/>
            <a:r>
              <a:rPr lang="en-GB" sz="1000" dirty="0"/>
              <a:t>Reproduction in Plants &amp; Animals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4065CC03-1C85-48A4-8709-45F362D3D7B0}"/>
              </a:ext>
            </a:extLst>
          </p:cNvPr>
          <p:cNvSpPr txBox="1"/>
          <p:nvPr/>
        </p:nvSpPr>
        <p:spPr>
          <a:xfrm>
            <a:off x="1826214" y="3450079"/>
            <a:ext cx="1166052" cy="86177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Animals &amp; Humans</a:t>
            </a:r>
          </a:p>
          <a:p>
            <a:pPr algn="ctr"/>
            <a:r>
              <a:rPr lang="en-GB" sz="1000" dirty="0"/>
              <a:t>Life Cycles</a:t>
            </a:r>
          </a:p>
          <a:p>
            <a:pPr algn="ctr"/>
            <a:r>
              <a:rPr lang="en-GB" sz="1000" dirty="0"/>
              <a:t>Stages of Human Development</a:t>
            </a: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10290D05-C661-4E87-9938-58B3E896E726}"/>
              </a:ext>
            </a:extLst>
          </p:cNvPr>
          <p:cNvSpPr txBox="1"/>
          <p:nvPr/>
        </p:nvSpPr>
        <p:spPr>
          <a:xfrm>
            <a:off x="1966566" y="1331882"/>
            <a:ext cx="1166052" cy="86177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Animals &amp; Humans</a:t>
            </a:r>
          </a:p>
          <a:p>
            <a:pPr algn="ctr"/>
            <a:r>
              <a:rPr lang="en-GB" sz="1000" dirty="0"/>
              <a:t>Digestive System</a:t>
            </a:r>
          </a:p>
          <a:p>
            <a:pPr algn="ctr"/>
            <a:r>
              <a:rPr lang="en-GB" sz="1000" dirty="0"/>
              <a:t>Teeth</a:t>
            </a:r>
          </a:p>
          <a:p>
            <a:pPr algn="ctr"/>
            <a:r>
              <a:rPr lang="en-GB" sz="1000" dirty="0"/>
              <a:t>Food Chains</a:t>
            </a:r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2492ABD7-0595-4BC2-AB7F-CB32940CAD8B}"/>
              </a:ext>
            </a:extLst>
          </p:cNvPr>
          <p:cNvSpPr txBox="1"/>
          <p:nvPr/>
        </p:nvSpPr>
        <p:spPr>
          <a:xfrm>
            <a:off x="7380021" y="1381434"/>
            <a:ext cx="1307441" cy="86177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Evolution &amp; Inheritance</a:t>
            </a:r>
          </a:p>
          <a:p>
            <a:pPr algn="ctr"/>
            <a:r>
              <a:rPr lang="en-GB" sz="1000" dirty="0"/>
              <a:t>Charles Darwin</a:t>
            </a:r>
          </a:p>
          <a:p>
            <a:pPr algn="ctr"/>
            <a:r>
              <a:rPr lang="en-GB" sz="1000" dirty="0"/>
              <a:t>How things change over time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665964B9-3FA5-4DC3-A804-6E4EA8BB11CD}"/>
              </a:ext>
            </a:extLst>
          </p:cNvPr>
          <p:cNvSpPr txBox="1"/>
          <p:nvPr/>
        </p:nvSpPr>
        <p:spPr>
          <a:xfrm>
            <a:off x="6011020" y="1387864"/>
            <a:ext cx="1307441" cy="707886"/>
          </a:xfrm>
          <a:prstGeom prst="rect">
            <a:avLst/>
          </a:prstGeom>
          <a:solidFill>
            <a:srgbClr val="CCFFFF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Electricity</a:t>
            </a:r>
          </a:p>
          <a:p>
            <a:pPr algn="ctr"/>
            <a:r>
              <a:rPr lang="en-GB" sz="1000" dirty="0"/>
              <a:t>Circuits &amp; Components</a:t>
            </a:r>
          </a:p>
          <a:p>
            <a:pPr algn="ctr"/>
            <a:r>
              <a:rPr lang="en-GB" sz="1000" dirty="0"/>
              <a:t>Circuit Diagrams</a:t>
            </a: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B035F218-5603-4164-A186-2C37955EDDC0}"/>
              </a:ext>
            </a:extLst>
          </p:cNvPr>
          <p:cNvSpPr txBox="1"/>
          <p:nvPr/>
        </p:nvSpPr>
        <p:spPr>
          <a:xfrm>
            <a:off x="4429467" y="1387376"/>
            <a:ext cx="1530683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Light</a:t>
            </a:r>
          </a:p>
          <a:p>
            <a:pPr algn="ctr"/>
            <a:r>
              <a:rPr lang="en-GB" sz="1000" dirty="0"/>
              <a:t>How Light Travels</a:t>
            </a:r>
          </a:p>
          <a:p>
            <a:pPr algn="ctr"/>
            <a:r>
              <a:rPr lang="en-GB" sz="1000" dirty="0"/>
              <a:t>Reflections &amp; Shadows</a:t>
            </a:r>
          </a:p>
          <a:p>
            <a:pPr algn="ctr"/>
            <a:r>
              <a:rPr lang="en-GB" sz="1000" dirty="0"/>
              <a:t>The Visible Spectrum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C3E70D67-00A1-4A95-B6C6-15953EE83374}"/>
              </a:ext>
            </a:extLst>
          </p:cNvPr>
          <p:cNvSpPr txBox="1"/>
          <p:nvPr/>
        </p:nvSpPr>
        <p:spPr>
          <a:xfrm>
            <a:off x="3207233" y="1171670"/>
            <a:ext cx="1179199" cy="1015663"/>
          </a:xfrm>
          <a:prstGeom prst="rect">
            <a:avLst/>
          </a:prstGeom>
          <a:solidFill>
            <a:srgbClr val="FFCCCC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Living Things &amp; their Habitats</a:t>
            </a:r>
          </a:p>
          <a:p>
            <a:pPr algn="ctr"/>
            <a:r>
              <a:rPr lang="en-GB" sz="1000" dirty="0"/>
              <a:t>Classifying Plants &amp; Animals</a:t>
            </a:r>
          </a:p>
          <a:p>
            <a:pPr algn="ctr"/>
            <a:r>
              <a:rPr lang="en-GB" sz="1000" dirty="0"/>
              <a:t>Micro-organisms</a:t>
            </a:r>
          </a:p>
          <a:p>
            <a:pPr algn="ctr"/>
            <a:r>
              <a:rPr lang="en-GB" sz="1000" dirty="0"/>
              <a:t>Bacteria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101AE60A-EBE2-4E97-A7B7-F3E0F166C12F}"/>
              </a:ext>
            </a:extLst>
          </p:cNvPr>
          <p:cNvSpPr txBox="1"/>
          <p:nvPr/>
        </p:nvSpPr>
        <p:spPr>
          <a:xfrm>
            <a:off x="1773891" y="11977662"/>
            <a:ext cx="1396896" cy="10156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Animals &amp; Humans</a:t>
            </a:r>
          </a:p>
          <a:p>
            <a:pPr algn="ctr"/>
            <a:r>
              <a:rPr lang="en-GB" sz="1000" dirty="0"/>
              <a:t>Identify &amp; Name Body Parts</a:t>
            </a:r>
          </a:p>
          <a:p>
            <a:pPr algn="ctr"/>
            <a:r>
              <a:rPr lang="en-GB" sz="1000" dirty="0"/>
              <a:t>Our Senses</a:t>
            </a:r>
          </a:p>
          <a:p>
            <a:pPr algn="ctr"/>
            <a:r>
              <a:rPr lang="en-GB" sz="1000" dirty="0"/>
              <a:t>Identify &amp; Compare Common Animals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A6EBC1F0-5849-4AC3-9765-9121B04C6653}"/>
              </a:ext>
            </a:extLst>
          </p:cNvPr>
          <p:cNvSpPr txBox="1"/>
          <p:nvPr/>
        </p:nvSpPr>
        <p:spPr>
          <a:xfrm>
            <a:off x="6706514" y="12308114"/>
            <a:ext cx="1122317" cy="5539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Plants</a:t>
            </a:r>
          </a:p>
          <a:p>
            <a:pPr algn="ctr"/>
            <a:r>
              <a:rPr lang="en-GB" sz="1000" dirty="0"/>
              <a:t>Identify Plants &amp; their Parts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F21E5A55-9E71-40C5-B8A1-841168092136}"/>
              </a:ext>
            </a:extLst>
          </p:cNvPr>
          <p:cNvSpPr txBox="1"/>
          <p:nvPr/>
        </p:nvSpPr>
        <p:spPr>
          <a:xfrm>
            <a:off x="5028874" y="12128455"/>
            <a:ext cx="1416890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Everyday Materials</a:t>
            </a:r>
          </a:p>
          <a:p>
            <a:pPr algn="ctr"/>
            <a:r>
              <a:rPr lang="en-GB" sz="1000" dirty="0"/>
              <a:t>Identify everyday materials &amp; their properties</a:t>
            </a:r>
          </a:p>
          <a:p>
            <a:pPr algn="ctr"/>
            <a:endParaRPr lang="en-GB" sz="800" b="1" u="sng" dirty="0"/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id="{28F0EEDE-0CCE-4619-819F-DEA34645E563}"/>
              </a:ext>
            </a:extLst>
          </p:cNvPr>
          <p:cNvSpPr txBox="1"/>
          <p:nvPr/>
        </p:nvSpPr>
        <p:spPr>
          <a:xfrm>
            <a:off x="3481609" y="12111392"/>
            <a:ext cx="1416890" cy="830997"/>
          </a:xfrm>
          <a:prstGeom prst="rect">
            <a:avLst/>
          </a:prstGeom>
          <a:solidFill>
            <a:srgbClr val="FFFFCC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Seasonal Changes</a:t>
            </a:r>
          </a:p>
          <a:p>
            <a:pPr algn="ctr"/>
            <a:r>
              <a:rPr lang="en-GB" sz="1000" dirty="0"/>
              <a:t>Observe changes across four seasons </a:t>
            </a:r>
          </a:p>
          <a:p>
            <a:pPr algn="ctr"/>
            <a:r>
              <a:rPr lang="en-GB" sz="1000" dirty="0"/>
              <a:t>Weather</a:t>
            </a:r>
          </a:p>
          <a:p>
            <a:pPr algn="ctr"/>
            <a:endParaRPr lang="en-GB" sz="800" b="1" u="sng" dirty="0"/>
          </a:p>
        </p:txBody>
      </p:sp>
      <p:sp>
        <p:nvSpPr>
          <p:cNvPr id="197" name="TextBox 196">
            <a:extLst>
              <a:ext uri="{FF2B5EF4-FFF2-40B4-BE49-F238E27FC236}">
                <a16:creationId xmlns:a16="http://schemas.microsoft.com/office/drawing/2014/main" id="{0080D2DB-797A-4F40-B637-3ACADAE29C2E}"/>
              </a:ext>
            </a:extLst>
          </p:cNvPr>
          <p:cNvSpPr txBox="1"/>
          <p:nvPr/>
        </p:nvSpPr>
        <p:spPr>
          <a:xfrm>
            <a:off x="1857771" y="9969465"/>
            <a:ext cx="1396896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Animals &amp; Humans</a:t>
            </a:r>
          </a:p>
          <a:p>
            <a:pPr algn="ctr"/>
            <a:r>
              <a:rPr lang="en-GB" sz="1000" dirty="0"/>
              <a:t>Diet &amp; Exercise</a:t>
            </a:r>
          </a:p>
          <a:p>
            <a:pPr algn="ctr"/>
            <a:r>
              <a:rPr lang="en-GB" sz="1000" dirty="0"/>
              <a:t>Life Cycles of Animals &amp; Humans</a:t>
            </a: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0A44843B-0831-4A04-9F32-D5E9AAB8B28F}"/>
              </a:ext>
            </a:extLst>
          </p:cNvPr>
          <p:cNvSpPr txBox="1"/>
          <p:nvPr/>
        </p:nvSpPr>
        <p:spPr>
          <a:xfrm>
            <a:off x="5027411" y="9932380"/>
            <a:ext cx="1416890" cy="9848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Everyday Materials</a:t>
            </a:r>
          </a:p>
          <a:p>
            <a:pPr algn="ctr"/>
            <a:r>
              <a:rPr lang="en-GB" sz="1000" dirty="0"/>
              <a:t>Uses of everyday materials</a:t>
            </a:r>
          </a:p>
          <a:p>
            <a:pPr algn="ctr"/>
            <a:r>
              <a:rPr lang="en-GB" sz="1000" dirty="0"/>
              <a:t>Changing the shape of materials</a:t>
            </a:r>
          </a:p>
          <a:p>
            <a:pPr algn="ctr"/>
            <a:endParaRPr lang="en-GB" sz="800" b="1" u="sng" dirty="0"/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id="{D99C5558-56B7-4996-A3E2-960A7C1B9B6C}"/>
              </a:ext>
            </a:extLst>
          </p:cNvPr>
          <p:cNvSpPr txBox="1"/>
          <p:nvPr/>
        </p:nvSpPr>
        <p:spPr>
          <a:xfrm>
            <a:off x="3351773" y="9876371"/>
            <a:ext cx="1550711" cy="1015663"/>
          </a:xfrm>
          <a:prstGeom prst="rect">
            <a:avLst/>
          </a:prstGeom>
          <a:solidFill>
            <a:srgbClr val="FFCCCC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Living Things &amp; their Habitats</a:t>
            </a:r>
          </a:p>
          <a:p>
            <a:pPr algn="ctr"/>
            <a:r>
              <a:rPr lang="en-GB" sz="1000" dirty="0"/>
              <a:t>Describe habitats</a:t>
            </a:r>
          </a:p>
          <a:p>
            <a:pPr algn="ctr"/>
            <a:r>
              <a:rPr lang="en-GB" sz="1000" dirty="0"/>
              <a:t>Simple food chains</a:t>
            </a:r>
          </a:p>
          <a:p>
            <a:pPr algn="ctr"/>
            <a:r>
              <a:rPr lang="en-GB" sz="1000" dirty="0"/>
              <a:t>Qualities of </a:t>
            </a:r>
          </a:p>
          <a:p>
            <a:pPr algn="ctr"/>
            <a:r>
              <a:rPr lang="en-GB" sz="1000" dirty="0"/>
              <a:t>‘Living/dead/never alive’</a:t>
            </a:r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F1CA47CE-3A03-42C8-ACEF-7B110F64AAA3}"/>
              </a:ext>
            </a:extLst>
          </p:cNvPr>
          <p:cNvSpPr txBox="1"/>
          <p:nvPr/>
        </p:nvSpPr>
        <p:spPr>
          <a:xfrm>
            <a:off x="6615473" y="10024200"/>
            <a:ext cx="1122317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Plants</a:t>
            </a:r>
          </a:p>
          <a:p>
            <a:pPr algn="ctr"/>
            <a:r>
              <a:rPr lang="en-GB" sz="1000" dirty="0"/>
              <a:t>Growing seeds</a:t>
            </a:r>
          </a:p>
          <a:p>
            <a:pPr algn="ctr"/>
            <a:r>
              <a:rPr lang="en-GB" sz="1000" dirty="0"/>
              <a:t>What plants need to grow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4E98B34D-01CE-49EB-84FB-F5741A75BE8E}"/>
              </a:ext>
            </a:extLst>
          </p:cNvPr>
          <p:cNvSpPr txBox="1"/>
          <p:nvPr/>
        </p:nvSpPr>
        <p:spPr>
          <a:xfrm>
            <a:off x="2867565" y="13991964"/>
            <a:ext cx="1566900" cy="147732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Animals &amp; Humans </a:t>
            </a:r>
            <a:r>
              <a:rPr lang="en-GB" sz="1000" dirty="0"/>
              <a:t>Factors that support overall health and wellbeing.                Manage own basic hygiene and needs</a:t>
            </a:r>
          </a:p>
          <a:p>
            <a:pPr algn="ctr"/>
            <a:r>
              <a:rPr lang="en-GB" sz="1000" dirty="0"/>
              <a:t>Oral Health.</a:t>
            </a:r>
          </a:p>
          <a:p>
            <a:pPr algn="ctr"/>
            <a:r>
              <a:rPr lang="en-GB" sz="1000" dirty="0"/>
              <a:t>Observe features of animals</a:t>
            </a:r>
          </a:p>
        </p:txBody>
      </p:sp>
      <p:sp>
        <p:nvSpPr>
          <p:cNvPr id="201" name="TextBox 200">
            <a:extLst>
              <a:ext uri="{FF2B5EF4-FFF2-40B4-BE49-F238E27FC236}">
                <a16:creationId xmlns:a16="http://schemas.microsoft.com/office/drawing/2014/main" id="{866B0E2B-B12D-4797-9D86-A844EB1A4A9F}"/>
              </a:ext>
            </a:extLst>
          </p:cNvPr>
          <p:cNvSpPr txBox="1"/>
          <p:nvPr/>
        </p:nvSpPr>
        <p:spPr>
          <a:xfrm>
            <a:off x="2032661" y="16168167"/>
            <a:ext cx="1371755" cy="10156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Animals &amp; Humans</a:t>
            </a:r>
          </a:p>
          <a:p>
            <a:pPr algn="ctr"/>
            <a:r>
              <a:rPr lang="en-GB" sz="1000" dirty="0"/>
              <a:t>Healthy eating  Toothbrushing</a:t>
            </a:r>
          </a:p>
          <a:p>
            <a:pPr algn="ctr"/>
            <a:r>
              <a:rPr lang="en-GB" sz="1000" dirty="0"/>
              <a:t>Exploring senses</a:t>
            </a:r>
          </a:p>
          <a:p>
            <a:pPr algn="ctr"/>
            <a:r>
              <a:rPr lang="en-GB" sz="1000" dirty="0"/>
              <a:t>Lifecycles humans and butterflies </a:t>
            </a:r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id="{3BD27D63-23B4-4F27-8C93-542A20668169}"/>
              </a:ext>
            </a:extLst>
          </p:cNvPr>
          <p:cNvSpPr txBox="1"/>
          <p:nvPr/>
        </p:nvSpPr>
        <p:spPr>
          <a:xfrm>
            <a:off x="351410" y="16166936"/>
            <a:ext cx="1622974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Materials</a:t>
            </a:r>
          </a:p>
          <a:p>
            <a:pPr algn="ctr"/>
            <a:r>
              <a:rPr lang="en-GB" sz="1000" dirty="0"/>
              <a:t>Same/different properties</a:t>
            </a:r>
          </a:p>
          <a:p>
            <a:pPr algn="ctr"/>
            <a:r>
              <a:rPr lang="en-GB" sz="1000" dirty="0"/>
              <a:t>Natural materials</a:t>
            </a:r>
          </a:p>
          <a:p>
            <a:pPr algn="ctr"/>
            <a:endParaRPr lang="en-GB" sz="1000" dirty="0"/>
          </a:p>
        </p:txBody>
      </p:sp>
      <p:sp>
        <p:nvSpPr>
          <p:cNvPr id="203" name="TextBox 202">
            <a:extLst>
              <a:ext uri="{FF2B5EF4-FFF2-40B4-BE49-F238E27FC236}">
                <a16:creationId xmlns:a16="http://schemas.microsoft.com/office/drawing/2014/main" id="{7C6C9D07-3860-4024-8F4A-AE0DAA21DDD7}"/>
              </a:ext>
            </a:extLst>
          </p:cNvPr>
          <p:cNvSpPr txBox="1"/>
          <p:nvPr/>
        </p:nvSpPr>
        <p:spPr>
          <a:xfrm>
            <a:off x="1852339" y="14564135"/>
            <a:ext cx="966680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Materials</a:t>
            </a:r>
          </a:p>
          <a:p>
            <a:pPr algn="ctr"/>
            <a:r>
              <a:rPr lang="en-GB" sz="1000" dirty="0"/>
              <a:t>Changing states of matter</a:t>
            </a:r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id="{87E0705F-F651-44FF-B956-078BE6B8F1AC}"/>
              </a:ext>
            </a:extLst>
          </p:cNvPr>
          <p:cNvSpPr txBox="1"/>
          <p:nvPr/>
        </p:nvSpPr>
        <p:spPr>
          <a:xfrm>
            <a:off x="6383101" y="16449110"/>
            <a:ext cx="1370291" cy="5539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Plants</a:t>
            </a:r>
          </a:p>
          <a:p>
            <a:pPr algn="ctr"/>
            <a:r>
              <a:rPr lang="en-GB" sz="1000" dirty="0"/>
              <a:t>Planting seeds and caring for plants.</a:t>
            </a:r>
          </a:p>
        </p:txBody>
      </p:sp>
      <p:sp>
        <p:nvSpPr>
          <p:cNvPr id="205" name="TextBox 204">
            <a:extLst>
              <a:ext uri="{FF2B5EF4-FFF2-40B4-BE49-F238E27FC236}">
                <a16:creationId xmlns:a16="http://schemas.microsoft.com/office/drawing/2014/main" id="{102C7D5A-F6F6-4F14-88A7-1847C0039D29}"/>
              </a:ext>
            </a:extLst>
          </p:cNvPr>
          <p:cNvSpPr txBox="1"/>
          <p:nvPr/>
        </p:nvSpPr>
        <p:spPr>
          <a:xfrm>
            <a:off x="7225120" y="14197661"/>
            <a:ext cx="1194342" cy="8617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Plants</a:t>
            </a:r>
          </a:p>
          <a:p>
            <a:pPr algn="ctr"/>
            <a:r>
              <a:rPr lang="en-GB" sz="1000" dirty="0"/>
              <a:t>Describe features of plants</a:t>
            </a:r>
          </a:p>
          <a:p>
            <a:pPr algn="ctr"/>
            <a:r>
              <a:rPr lang="en-GB" sz="1000" dirty="0"/>
              <a:t>Observe and draw plants</a:t>
            </a:r>
          </a:p>
        </p:txBody>
      </p:sp>
      <p:sp>
        <p:nvSpPr>
          <p:cNvPr id="206" name="TextBox 205">
            <a:extLst>
              <a:ext uri="{FF2B5EF4-FFF2-40B4-BE49-F238E27FC236}">
                <a16:creationId xmlns:a16="http://schemas.microsoft.com/office/drawing/2014/main" id="{27F31D2E-D658-4B28-A9BE-CF423A7131CC}"/>
              </a:ext>
            </a:extLst>
          </p:cNvPr>
          <p:cNvSpPr txBox="1"/>
          <p:nvPr/>
        </p:nvSpPr>
        <p:spPr>
          <a:xfrm>
            <a:off x="4945961" y="16327415"/>
            <a:ext cx="1398110" cy="707886"/>
          </a:xfrm>
          <a:prstGeom prst="rect">
            <a:avLst/>
          </a:prstGeom>
          <a:solidFill>
            <a:srgbClr val="CC99FF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Forces                     </a:t>
            </a:r>
            <a:r>
              <a:rPr lang="en-GB" sz="1000" dirty="0"/>
              <a:t>Explore different forces they can feel</a:t>
            </a:r>
          </a:p>
          <a:p>
            <a:pPr algn="ctr"/>
            <a:r>
              <a:rPr lang="en-GB" sz="1000" dirty="0"/>
              <a:t>Exploring magnets</a:t>
            </a:r>
          </a:p>
        </p:txBody>
      </p:sp>
      <p:sp>
        <p:nvSpPr>
          <p:cNvPr id="207" name="TextBox 206">
            <a:extLst>
              <a:ext uri="{FF2B5EF4-FFF2-40B4-BE49-F238E27FC236}">
                <a16:creationId xmlns:a16="http://schemas.microsoft.com/office/drawing/2014/main" id="{AC630FB4-396B-49C7-A908-6B110C121C7C}"/>
              </a:ext>
            </a:extLst>
          </p:cNvPr>
          <p:cNvSpPr txBox="1"/>
          <p:nvPr/>
        </p:nvSpPr>
        <p:spPr>
          <a:xfrm>
            <a:off x="5958060" y="14578134"/>
            <a:ext cx="1179199" cy="553998"/>
          </a:xfrm>
          <a:prstGeom prst="rect">
            <a:avLst/>
          </a:prstGeom>
          <a:solidFill>
            <a:srgbClr val="CC99FF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Forces</a:t>
            </a:r>
          </a:p>
          <a:p>
            <a:pPr algn="ctr"/>
            <a:r>
              <a:rPr lang="en-GB" sz="1000" dirty="0"/>
              <a:t>Floating and sinking</a:t>
            </a:r>
          </a:p>
        </p:txBody>
      </p:sp>
      <p:sp>
        <p:nvSpPr>
          <p:cNvPr id="209" name="TextBox 208">
            <a:extLst>
              <a:ext uri="{FF2B5EF4-FFF2-40B4-BE49-F238E27FC236}">
                <a16:creationId xmlns:a16="http://schemas.microsoft.com/office/drawing/2014/main" id="{AE6E4111-C3F3-4BA6-9F04-545C51800223}"/>
              </a:ext>
            </a:extLst>
          </p:cNvPr>
          <p:cNvSpPr txBox="1"/>
          <p:nvPr/>
        </p:nvSpPr>
        <p:spPr>
          <a:xfrm>
            <a:off x="3433809" y="16377404"/>
            <a:ext cx="1467167" cy="553998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The Natural World</a:t>
            </a:r>
          </a:p>
          <a:p>
            <a:pPr algn="ctr"/>
            <a:r>
              <a:rPr lang="en-GB" sz="1000" dirty="0"/>
              <a:t>Respecting the natural environment</a:t>
            </a:r>
          </a:p>
        </p:txBody>
      </p:sp>
      <p:cxnSp>
        <p:nvCxnSpPr>
          <p:cNvPr id="210" name="Google Shape;133;p1">
            <a:extLst>
              <a:ext uri="{FF2B5EF4-FFF2-40B4-BE49-F238E27FC236}">
                <a16:creationId xmlns:a16="http://schemas.microsoft.com/office/drawing/2014/main" id="{D2C65CCC-7424-412D-BAA5-16617E5CEF4E}"/>
              </a:ext>
            </a:extLst>
          </p:cNvPr>
          <p:cNvCxnSpPr>
            <a:cxnSpLocks/>
          </p:cNvCxnSpPr>
          <p:nvPr/>
        </p:nvCxnSpPr>
        <p:spPr>
          <a:xfrm flipH="1" flipV="1">
            <a:off x="1533792" y="15709311"/>
            <a:ext cx="13870" cy="457625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11" name="Google Shape;133;p1">
            <a:extLst>
              <a:ext uri="{FF2B5EF4-FFF2-40B4-BE49-F238E27FC236}">
                <a16:creationId xmlns:a16="http://schemas.microsoft.com/office/drawing/2014/main" id="{B058A390-9D45-4876-95BD-87F07AE4ABA3}"/>
              </a:ext>
            </a:extLst>
          </p:cNvPr>
          <p:cNvCxnSpPr>
            <a:cxnSpLocks/>
          </p:cNvCxnSpPr>
          <p:nvPr/>
        </p:nvCxnSpPr>
        <p:spPr>
          <a:xfrm flipV="1">
            <a:off x="5456376" y="15873064"/>
            <a:ext cx="0" cy="473966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12" name="Google Shape;133;p1">
            <a:extLst>
              <a:ext uri="{FF2B5EF4-FFF2-40B4-BE49-F238E27FC236}">
                <a16:creationId xmlns:a16="http://schemas.microsoft.com/office/drawing/2014/main" id="{BE43569F-3A38-4C61-BC4A-3CA5232E135E}"/>
              </a:ext>
            </a:extLst>
          </p:cNvPr>
          <p:cNvCxnSpPr>
            <a:cxnSpLocks/>
          </p:cNvCxnSpPr>
          <p:nvPr/>
        </p:nvCxnSpPr>
        <p:spPr>
          <a:xfrm flipV="1">
            <a:off x="6702056" y="15962381"/>
            <a:ext cx="0" cy="473966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13" name="Google Shape;133;p1">
            <a:extLst>
              <a:ext uri="{FF2B5EF4-FFF2-40B4-BE49-F238E27FC236}">
                <a16:creationId xmlns:a16="http://schemas.microsoft.com/office/drawing/2014/main" id="{5558F993-FE0D-44CF-BC1E-DC092BAA86EB}"/>
              </a:ext>
            </a:extLst>
          </p:cNvPr>
          <p:cNvCxnSpPr>
            <a:cxnSpLocks/>
          </p:cNvCxnSpPr>
          <p:nvPr/>
        </p:nvCxnSpPr>
        <p:spPr>
          <a:xfrm flipH="1">
            <a:off x="6475841" y="15128533"/>
            <a:ext cx="4221" cy="614743"/>
          </a:xfrm>
          <a:prstGeom prst="straightConnector1">
            <a:avLst/>
          </a:prstGeom>
          <a:noFill/>
          <a:ln w="1905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14" name="TextBox 213">
            <a:extLst>
              <a:ext uri="{FF2B5EF4-FFF2-40B4-BE49-F238E27FC236}">
                <a16:creationId xmlns:a16="http://schemas.microsoft.com/office/drawing/2014/main" id="{E19916EE-9CBD-4353-A78A-AB6CE8A9BD86}"/>
              </a:ext>
            </a:extLst>
          </p:cNvPr>
          <p:cNvSpPr txBox="1"/>
          <p:nvPr/>
        </p:nvSpPr>
        <p:spPr>
          <a:xfrm>
            <a:off x="4513964" y="14334238"/>
            <a:ext cx="1394493" cy="70788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The Natural World </a:t>
            </a:r>
            <a:r>
              <a:rPr lang="en-GB" sz="1000" dirty="0"/>
              <a:t>Contrasting environments</a:t>
            </a:r>
          </a:p>
          <a:p>
            <a:pPr algn="ctr"/>
            <a:r>
              <a:rPr lang="en-GB" sz="1000" dirty="0"/>
              <a:t>Seasons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32669</TotalTime>
  <Words>375</Words>
  <Application>Microsoft Office PowerPoint</Application>
  <PresentationFormat>Custom</PresentationFormat>
  <Paragraphs>137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David Jessop</cp:lastModifiedBy>
  <cp:revision>26</cp:revision>
  <cp:lastPrinted>2023-02-08T10:34:47Z</cp:lastPrinted>
  <dcterms:modified xsi:type="dcterms:W3CDTF">2023-03-07T17:32:44Z</dcterms:modified>
</cp:coreProperties>
</file>