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720263" cy="17640300"/>
  <p:notesSz cx="6797675" cy="9926638"/>
  <p:defaultTextStyle>
    <a:defPPr lvl="0">
      <a:defRPr lang="en-US"/>
    </a:defPPr>
    <a:lvl1pPr marL="0" lv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lvl="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lvl="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lvl="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lvl="4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lvl="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lvl="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lvl="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lvl="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3264" y="-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3/14/2023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14/03/2023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jpeg"/><Relationship Id="rId25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4060" y="-6035"/>
            <a:ext cx="9726896" cy="17640300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285582" y="246764"/>
            <a:ext cx="9366739" cy="17054871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tx1"/>
              </a:solidFill>
            </a:endParaRPr>
          </a:p>
          <a:p>
            <a:pPr algn="ctr"/>
            <a:endParaRPr lang="en-US" dirty="0"/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77378" y="13650370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2167733" y="15522198"/>
            <a:ext cx="6361359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489326" y="11457995"/>
            <a:ext cx="2847721" cy="218440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167734" y="13352216"/>
            <a:ext cx="5841999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2048150" y="11189828"/>
            <a:ext cx="5841604" cy="65497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643955" y="9291595"/>
            <a:ext cx="2844580" cy="2229301"/>
          </a:xfrm>
          <a:prstGeom prst="blockArc">
            <a:avLst>
              <a:gd name="adj1" fmla="val 10750480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400348" y="7059340"/>
            <a:ext cx="2847721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2032661" y="8981637"/>
            <a:ext cx="5909338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093676" y="6821193"/>
            <a:ext cx="5827821" cy="61739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743738" y="4951001"/>
            <a:ext cx="2793139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6441599" y="2759015"/>
            <a:ext cx="2831966" cy="218029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150724" y="4640829"/>
            <a:ext cx="5900329" cy="62431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753457" y="4746235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939363" y="4925927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ACF0C630-75E2-F848-B9E5-7E5905E2C993}"/>
              </a:ext>
            </a:extLst>
          </p:cNvPr>
          <p:cNvSpPr/>
          <p:nvPr/>
        </p:nvSpPr>
        <p:spPr>
          <a:xfrm>
            <a:off x="1163848" y="8721202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1314608" y="8925526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A716D0B4-6237-2645-A384-C1B927AF0552}"/>
              </a:ext>
            </a:extLst>
          </p:cNvPr>
          <p:cNvSpPr/>
          <p:nvPr/>
        </p:nvSpPr>
        <p:spPr>
          <a:xfrm>
            <a:off x="7621308" y="10948137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7112001F-C49E-A041-A930-D9070852FCB6}"/>
              </a:ext>
            </a:extLst>
          </p:cNvPr>
          <p:cNvSpPr/>
          <p:nvPr/>
        </p:nvSpPr>
        <p:spPr>
          <a:xfrm>
            <a:off x="7808262" y="1114892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8" name="Oval 227">
            <a:extLst>
              <a:ext uri="{FF2B5EF4-FFF2-40B4-BE49-F238E27FC236}">
                <a16:creationId xmlns:a16="http://schemas.microsoft.com/office/drawing/2014/main" id="{AB96207F-9876-7A4C-8CB8-0378596E3D43}"/>
              </a:ext>
            </a:extLst>
          </p:cNvPr>
          <p:cNvSpPr/>
          <p:nvPr/>
        </p:nvSpPr>
        <p:spPr>
          <a:xfrm>
            <a:off x="757094" y="14395100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9" name="Oval 228">
            <a:extLst>
              <a:ext uri="{FF2B5EF4-FFF2-40B4-BE49-F238E27FC236}">
                <a16:creationId xmlns:a16="http://schemas.microsoft.com/office/drawing/2014/main" id="{78D87C2B-4ED1-1C4B-B314-D95374A7846D}"/>
              </a:ext>
            </a:extLst>
          </p:cNvPr>
          <p:cNvSpPr/>
          <p:nvPr/>
        </p:nvSpPr>
        <p:spPr>
          <a:xfrm>
            <a:off x="944048" y="14595885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914928" y="2432385"/>
            <a:ext cx="6023138" cy="6293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1078449" y="2348609"/>
            <a:ext cx="938427" cy="735967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8000">
                <a:schemeClr val="accent1">
                  <a:lumMod val="45000"/>
                  <a:lumOff val="55000"/>
                </a:schemeClr>
              </a:gs>
              <a:gs pos="39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927209" y="14670754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87A07DE-C984-5043-ABB4-D3D967D43357}"/>
              </a:ext>
            </a:extLst>
          </p:cNvPr>
          <p:cNvSpPr txBox="1"/>
          <p:nvPr/>
        </p:nvSpPr>
        <p:spPr>
          <a:xfrm>
            <a:off x="933396" y="14707602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2392CED-199C-044B-8C83-9528D182044C}"/>
              </a:ext>
            </a:extLst>
          </p:cNvPr>
          <p:cNvSpPr txBox="1"/>
          <p:nvPr/>
        </p:nvSpPr>
        <p:spPr>
          <a:xfrm>
            <a:off x="7802072" y="11203499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EC6A36B-BE5D-9742-9412-BEDB5350E9B4}"/>
              </a:ext>
            </a:extLst>
          </p:cNvPr>
          <p:cNvSpPr txBox="1"/>
          <p:nvPr/>
        </p:nvSpPr>
        <p:spPr>
          <a:xfrm>
            <a:off x="7808261" y="11240346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2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8E84878-B999-3E45-A62E-A5D9A1ABF6E1}"/>
              </a:ext>
            </a:extLst>
          </p:cNvPr>
          <p:cNvSpPr txBox="1"/>
          <p:nvPr/>
        </p:nvSpPr>
        <p:spPr>
          <a:xfrm>
            <a:off x="1318489" y="9047086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3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60EBA4B-8AEC-D046-B76B-ED0FD5A6C7DD}"/>
              </a:ext>
            </a:extLst>
          </p:cNvPr>
          <p:cNvSpPr txBox="1"/>
          <p:nvPr/>
        </p:nvSpPr>
        <p:spPr>
          <a:xfrm>
            <a:off x="920414" y="5018839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219AB6F-CC39-9542-9CB4-66613FD228E7}"/>
              </a:ext>
            </a:extLst>
          </p:cNvPr>
          <p:cNvSpPr txBox="1"/>
          <p:nvPr/>
        </p:nvSpPr>
        <p:spPr>
          <a:xfrm>
            <a:off x="949609" y="5043574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5</a:t>
            </a:r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80735897-8BBA-DB41-B061-A9B018CCEA5B}"/>
              </a:ext>
            </a:extLst>
          </p:cNvPr>
          <p:cNvSpPr/>
          <p:nvPr/>
        </p:nvSpPr>
        <p:spPr>
          <a:xfrm>
            <a:off x="7559862" y="6668297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B86E97AE-F6AD-3941-9977-D85456F283F2}"/>
              </a:ext>
            </a:extLst>
          </p:cNvPr>
          <p:cNvSpPr/>
          <p:nvPr/>
        </p:nvSpPr>
        <p:spPr>
          <a:xfrm>
            <a:off x="7767649" y="6870354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97388CA-480C-FF4C-8413-3D86DF3CDAEA}"/>
              </a:ext>
            </a:extLst>
          </p:cNvPr>
          <p:cNvSpPr txBox="1"/>
          <p:nvPr/>
        </p:nvSpPr>
        <p:spPr>
          <a:xfrm>
            <a:off x="7757271" y="6991835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418B80D-A453-EC4A-95CC-6785F89B09BA}"/>
              </a:ext>
            </a:extLst>
          </p:cNvPr>
          <p:cNvSpPr txBox="1"/>
          <p:nvPr/>
        </p:nvSpPr>
        <p:spPr>
          <a:xfrm>
            <a:off x="7748798" y="7051948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4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6478812" y="15118060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</a:t>
            </a:r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6665767" y="15318846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A47D14-6621-B142-8EB1-01BD03E6B204}"/>
              </a:ext>
            </a:extLst>
          </p:cNvPr>
          <p:cNvSpPr txBox="1"/>
          <p:nvPr/>
        </p:nvSpPr>
        <p:spPr>
          <a:xfrm>
            <a:off x="6665765" y="15539646"/>
            <a:ext cx="841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EYFS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1D43B973-AA12-4345-90A5-05DCC0B4FECD}"/>
              </a:ext>
            </a:extLst>
          </p:cNvPr>
          <p:cNvSpPr txBox="1"/>
          <p:nvPr/>
        </p:nvSpPr>
        <p:spPr>
          <a:xfrm>
            <a:off x="7011948" y="15011531"/>
            <a:ext cx="9421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 </a:t>
            </a:r>
          </a:p>
        </p:txBody>
      </p: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A43FCBD3-15AC-074B-89C1-9811AED33C3A}"/>
              </a:ext>
            </a:extLst>
          </p:cNvPr>
          <p:cNvCxnSpPr>
            <a:cxnSpLocks/>
          </p:cNvCxnSpPr>
          <p:nvPr/>
        </p:nvCxnSpPr>
        <p:spPr>
          <a:xfrm flipV="1">
            <a:off x="4544282" y="15986373"/>
            <a:ext cx="0" cy="95525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00E6D38E-3F60-8646-B0C0-1F4A34240498}"/>
              </a:ext>
            </a:extLst>
          </p:cNvPr>
          <p:cNvCxnSpPr>
            <a:cxnSpLocks/>
          </p:cNvCxnSpPr>
          <p:nvPr/>
        </p:nvCxnSpPr>
        <p:spPr>
          <a:xfrm flipH="1">
            <a:off x="3812959" y="14721483"/>
            <a:ext cx="1801" cy="94853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DDCFADFF-18E9-314C-BA93-B0E2EAA0B395}"/>
              </a:ext>
            </a:extLst>
          </p:cNvPr>
          <p:cNvCxnSpPr>
            <a:cxnSpLocks/>
          </p:cNvCxnSpPr>
          <p:nvPr/>
        </p:nvCxnSpPr>
        <p:spPr>
          <a:xfrm flipV="1">
            <a:off x="1967524" y="15941315"/>
            <a:ext cx="0" cy="9632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12ABD505-175E-A541-AEFE-152268C0ADBA}"/>
              </a:ext>
            </a:extLst>
          </p:cNvPr>
          <p:cNvCxnSpPr>
            <a:cxnSpLocks/>
          </p:cNvCxnSpPr>
          <p:nvPr/>
        </p:nvCxnSpPr>
        <p:spPr>
          <a:xfrm flipV="1">
            <a:off x="2237561" y="13870677"/>
            <a:ext cx="0" cy="79213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>
            <a:off x="4230674" y="12675570"/>
            <a:ext cx="0" cy="79586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TextBox 160">
            <a:extLst>
              <a:ext uri="{FF2B5EF4-FFF2-40B4-BE49-F238E27FC236}">
                <a16:creationId xmlns:a16="http://schemas.microsoft.com/office/drawing/2014/main" id="{76BC9A8D-CA16-6F43-A732-D2CEA3AF9B47}"/>
              </a:ext>
            </a:extLst>
          </p:cNvPr>
          <p:cNvSpPr txBox="1"/>
          <p:nvPr/>
        </p:nvSpPr>
        <p:spPr>
          <a:xfrm>
            <a:off x="5905184" y="13928857"/>
            <a:ext cx="63194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cxnSp>
        <p:nvCxnSpPr>
          <p:cNvPr id="164" name="Straight Connector 163">
            <a:extLst>
              <a:ext uri="{FF2B5EF4-FFF2-40B4-BE49-F238E27FC236}">
                <a16:creationId xmlns:a16="http://schemas.microsoft.com/office/drawing/2014/main" id="{43477E16-76BB-2647-B285-CEDE093FB07B}"/>
              </a:ext>
            </a:extLst>
          </p:cNvPr>
          <p:cNvCxnSpPr>
            <a:cxnSpLocks/>
          </p:cNvCxnSpPr>
          <p:nvPr/>
        </p:nvCxnSpPr>
        <p:spPr>
          <a:xfrm flipV="1">
            <a:off x="5153168" y="13828262"/>
            <a:ext cx="0" cy="76762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5" name="TextBox 164">
            <a:extLst>
              <a:ext uri="{FF2B5EF4-FFF2-40B4-BE49-F238E27FC236}">
                <a16:creationId xmlns:a16="http://schemas.microsoft.com/office/drawing/2014/main" id="{BFCDA041-876A-244A-98A8-68E42FCF899C}"/>
              </a:ext>
            </a:extLst>
          </p:cNvPr>
          <p:cNvSpPr txBox="1"/>
          <p:nvPr/>
        </p:nvSpPr>
        <p:spPr>
          <a:xfrm>
            <a:off x="7162487" y="13960863"/>
            <a:ext cx="72048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800" dirty="0"/>
          </a:p>
        </p:txBody>
      </p: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AD024AB5-14AB-D94C-9065-AAF737D1206C}"/>
              </a:ext>
            </a:extLst>
          </p:cNvPr>
          <p:cNvCxnSpPr>
            <a:cxnSpLocks/>
          </p:cNvCxnSpPr>
          <p:nvPr/>
        </p:nvCxnSpPr>
        <p:spPr>
          <a:xfrm flipV="1">
            <a:off x="3764706" y="11666993"/>
            <a:ext cx="1" cy="80086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Straight Connector 209">
            <a:extLst>
              <a:ext uri="{FF2B5EF4-FFF2-40B4-BE49-F238E27FC236}">
                <a16:creationId xmlns:a16="http://schemas.microsoft.com/office/drawing/2014/main" id="{3C680FB8-DCEB-BE4B-A3E1-0C5BBF879919}"/>
              </a:ext>
            </a:extLst>
          </p:cNvPr>
          <p:cNvCxnSpPr>
            <a:cxnSpLocks/>
          </p:cNvCxnSpPr>
          <p:nvPr/>
        </p:nvCxnSpPr>
        <p:spPr>
          <a:xfrm>
            <a:off x="5150473" y="10406245"/>
            <a:ext cx="0" cy="89438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B58C7C54-BA15-1143-8FA5-033C1320FED3}"/>
              </a:ext>
            </a:extLst>
          </p:cNvPr>
          <p:cNvCxnSpPr>
            <a:cxnSpLocks/>
          </p:cNvCxnSpPr>
          <p:nvPr/>
        </p:nvCxnSpPr>
        <p:spPr>
          <a:xfrm>
            <a:off x="2560504" y="8224530"/>
            <a:ext cx="1" cy="8738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9" name="Straight Connector 238">
            <a:extLst>
              <a:ext uri="{FF2B5EF4-FFF2-40B4-BE49-F238E27FC236}">
                <a16:creationId xmlns:a16="http://schemas.microsoft.com/office/drawing/2014/main" id="{5983F250-BC6D-D943-BA73-7F2886C57B84}"/>
              </a:ext>
            </a:extLst>
          </p:cNvPr>
          <p:cNvCxnSpPr>
            <a:cxnSpLocks/>
          </p:cNvCxnSpPr>
          <p:nvPr/>
        </p:nvCxnSpPr>
        <p:spPr>
          <a:xfrm>
            <a:off x="5555559" y="8196878"/>
            <a:ext cx="0" cy="90149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2" name="Straight Connector 261">
            <a:extLst>
              <a:ext uri="{FF2B5EF4-FFF2-40B4-BE49-F238E27FC236}">
                <a16:creationId xmlns:a16="http://schemas.microsoft.com/office/drawing/2014/main" id="{CA091A1F-D9EF-0744-99FC-2C3CE45A8258}"/>
              </a:ext>
            </a:extLst>
          </p:cNvPr>
          <p:cNvCxnSpPr>
            <a:cxnSpLocks/>
          </p:cNvCxnSpPr>
          <p:nvPr/>
        </p:nvCxnSpPr>
        <p:spPr>
          <a:xfrm flipH="1" flipV="1">
            <a:off x="4210524" y="7320731"/>
            <a:ext cx="181" cy="78116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7" name="Straight Connector 266">
            <a:extLst>
              <a:ext uri="{FF2B5EF4-FFF2-40B4-BE49-F238E27FC236}">
                <a16:creationId xmlns:a16="http://schemas.microsoft.com/office/drawing/2014/main" id="{961FDAD1-5049-0440-B861-F50CEA6B536C}"/>
              </a:ext>
            </a:extLst>
          </p:cNvPr>
          <p:cNvCxnSpPr>
            <a:cxnSpLocks/>
          </p:cNvCxnSpPr>
          <p:nvPr/>
        </p:nvCxnSpPr>
        <p:spPr>
          <a:xfrm flipH="1">
            <a:off x="2538292" y="6310918"/>
            <a:ext cx="6509" cy="71475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7" name="Straight Connector 286">
            <a:extLst>
              <a:ext uri="{FF2B5EF4-FFF2-40B4-BE49-F238E27FC236}">
                <a16:creationId xmlns:a16="http://schemas.microsoft.com/office/drawing/2014/main" id="{678CCBEC-9EFB-B247-8355-3436510655BE}"/>
              </a:ext>
            </a:extLst>
          </p:cNvPr>
          <p:cNvCxnSpPr>
            <a:cxnSpLocks/>
          </p:cNvCxnSpPr>
          <p:nvPr/>
        </p:nvCxnSpPr>
        <p:spPr>
          <a:xfrm flipH="1">
            <a:off x="5375643" y="6250379"/>
            <a:ext cx="6509" cy="71475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3" name="TextBox 292">
            <a:extLst>
              <a:ext uri="{FF2B5EF4-FFF2-40B4-BE49-F238E27FC236}">
                <a16:creationId xmlns:a16="http://schemas.microsoft.com/office/drawing/2014/main" id="{25F2C9D8-994A-E343-925A-7BD005C190D7}"/>
              </a:ext>
            </a:extLst>
          </p:cNvPr>
          <p:cNvSpPr txBox="1"/>
          <p:nvPr/>
        </p:nvSpPr>
        <p:spPr>
          <a:xfrm>
            <a:off x="237175" y="2461096"/>
            <a:ext cx="1203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Secondary education</a:t>
            </a:r>
          </a:p>
        </p:txBody>
      </p:sp>
      <p:cxnSp>
        <p:nvCxnSpPr>
          <p:cNvPr id="316" name="Straight Connector 315">
            <a:extLst>
              <a:ext uri="{FF2B5EF4-FFF2-40B4-BE49-F238E27FC236}">
                <a16:creationId xmlns:a16="http://schemas.microsoft.com/office/drawing/2014/main" id="{A9E32079-4DB0-B142-9C0E-33EA19DAE26F}"/>
              </a:ext>
            </a:extLst>
          </p:cNvPr>
          <p:cNvCxnSpPr>
            <a:cxnSpLocks/>
          </p:cNvCxnSpPr>
          <p:nvPr/>
        </p:nvCxnSpPr>
        <p:spPr>
          <a:xfrm flipH="1">
            <a:off x="2140307" y="3996786"/>
            <a:ext cx="7814" cy="7494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5" name="Straight Connector 344">
            <a:extLst>
              <a:ext uri="{FF2B5EF4-FFF2-40B4-BE49-F238E27FC236}">
                <a16:creationId xmlns:a16="http://schemas.microsoft.com/office/drawing/2014/main" id="{732B43A6-134A-3145-B640-AB887E9F1045}"/>
              </a:ext>
            </a:extLst>
          </p:cNvPr>
          <p:cNvCxnSpPr>
            <a:cxnSpLocks/>
          </p:cNvCxnSpPr>
          <p:nvPr/>
        </p:nvCxnSpPr>
        <p:spPr>
          <a:xfrm>
            <a:off x="5355204" y="4018761"/>
            <a:ext cx="0" cy="71910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7" name="Straight Connector 346">
            <a:extLst>
              <a:ext uri="{FF2B5EF4-FFF2-40B4-BE49-F238E27FC236}">
                <a16:creationId xmlns:a16="http://schemas.microsoft.com/office/drawing/2014/main" id="{65FCA499-607B-1148-8444-5FEC248B0198}"/>
              </a:ext>
            </a:extLst>
          </p:cNvPr>
          <p:cNvCxnSpPr>
            <a:cxnSpLocks/>
          </p:cNvCxnSpPr>
          <p:nvPr/>
        </p:nvCxnSpPr>
        <p:spPr>
          <a:xfrm>
            <a:off x="5409841" y="1749231"/>
            <a:ext cx="0" cy="76944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1" name="Straight Connector 350">
            <a:extLst>
              <a:ext uri="{FF2B5EF4-FFF2-40B4-BE49-F238E27FC236}">
                <a16:creationId xmlns:a16="http://schemas.microsoft.com/office/drawing/2014/main" id="{C0738FEE-A281-6E42-9850-973007E3653C}"/>
              </a:ext>
            </a:extLst>
          </p:cNvPr>
          <p:cNvCxnSpPr>
            <a:cxnSpLocks/>
          </p:cNvCxnSpPr>
          <p:nvPr/>
        </p:nvCxnSpPr>
        <p:spPr>
          <a:xfrm flipV="1">
            <a:off x="4206913" y="5148289"/>
            <a:ext cx="7585" cy="76944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2" name="Straight Connector 391">
            <a:extLst>
              <a:ext uri="{FF2B5EF4-FFF2-40B4-BE49-F238E27FC236}">
                <a16:creationId xmlns:a16="http://schemas.microsoft.com/office/drawing/2014/main" id="{D8FE89EB-BF86-E64A-8A5A-7463636CC8B2}"/>
              </a:ext>
            </a:extLst>
          </p:cNvPr>
          <p:cNvCxnSpPr>
            <a:cxnSpLocks/>
          </p:cNvCxnSpPr>
          <p:nvPr/>
        </p:nvCxnSpPr>
        <p:spPr>
          <a:xfrm flipV="1">
            <a:off x="4172078" y="2895371"/>
            <a:ext cx="1951" cy="80545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06263" y="369200"/>
            <a:ext cx="2021158" cy="97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695575" y="500193"/>
            <a:ext cx="2363717" cy="1087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Our Art and</a:t>
            </a:r>
          </a:p>
          <a:p>
            <a:pPr algn="ctr"/>
            <a:r>
              <a:rPr lang="en-US" dirty="0">
                <a:latin typeface="Comic Sans MS" panose="030F0702030302020204" pitchFamily="66" charset="0"/>
              </a:rPr>
              <a:t>D</a:t>
            </a:r>
            <a:r>
              <a:rPr lang="en-GB" dirty="0" err="1">
                <a:latin typeface="Comic Sans MS" panose="030F0702030302020204" pitchFamily="66" charset="0"/>
              </a:rPr>
              <a:t>esign</a:t>
            </a:r>
            <a:r>
              <a:rPr lang="en-GB" dirty="0">
                <a:latin typeface="Comic Sans MS" panose="030F0702030302020204" pitchFamily="66" charset="0"/>
              </a:rPr>
              <a:t> Journey </a:t>
            </a:r>
          </a:p>
          <a:p>
            <a:pPr algn="ctr"/>
            <a:endParaRPr lang="en-GB" dirty="0">
              <a:latin typeface="KG Second Chances Solid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90185" y="9048719"/>
            <a:ext cx="539095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442437" y="9035138"/>
            <a:ext cx="6473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YEAR</a:t>
            </a:r>
          </a:p>
        </p:txBody>
      </p:sp>
      <p:cxnSp>
        <p:nvCxnSpPr>
          <p:cNvPr id="378" name="Straight Connector 377">
            <a:extLst>
              <a:ext uri="{FF2B5EF4-FFF2-40B4-BE49-F238E27FC236}">
                <a16:creationId xmlns:a16="http://schemas.microsoft.com/office/drawing/2014/main" id="{229CA148-C5A7-674A-9EBE-7E0537F4EF65}"/>
              </a:ext>
            </a:extLst>
          </p:cNvPr>
          <p:cNvCxnSpPr>
            <a:cxnSpLocks/>
          </p:cNvCxnSpPr>
          <p:nvPr/>
        </p:nvCxnSpPr>
        <p:spPr>
          <a:xfrm flipV="1">
            <a:off x="4206912" y="9484514"/>
            <a:ext cx="1" cy="71912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6" name="Picture 355" descr="Screen Shot 2019-10-12 at 12.46.35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03935" y="15007665"/>
            <a:ext cx="1190180" cy="1153722"/>
          </a:xfrm>
          <a:prstGeom prst="rect">
            <a:avLst/>
          </a:prstGeom>
        </p:spPr>
      </p:pic>
      <p:sp>
        <p:nvSpPr>
          <p:cNvPr id="300" name="TextBox 299"/>
          <p:cNvSpPr txBox="1"/>
          <p:nvPr/>
        </p:nvSpPr>
        <p:spPr>
          <a:xfrm>
            <a:off x="7603887" y="14750929"/>
            <a:ext cx="10243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Our Learning Journey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82280" y="2975492"/>
            <a:ext cx="1213209" cy="1304657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78150" y="3168314"/>
            <a:ext cx="841321" cy="902286"/>
          </a:xfrm>
          <a:prstGeom prst="rect">
            <a:avLst/>
          </a:prstGeom>
        </p:spPr>
      </p:pic>
      <p:sp>
        <p:nvSpPr>
          <p:cNvPr id="74" name="TextBox 73"/>
          <p:cNvSpPr txBox="1"/>
          <p:nvPr/>
        </p:nvSpPr>
        <p:spPr>
          <a:xfrm>
            <a:off x="8407974" y="3287607"/>
            <a:ext cx="5718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YEAR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8448976" y="3380795"/>
            <a:ext cx="5028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6</a:t>
            </a:r>
          </a:p>
        </p:txBody>
      </p:sp>
      <p:pic>
        <p:nvPicPr>
          <p:cNvPr id="100" name="Picture 9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0977" y="365456"/>
            <a:ext cx="2024047" cy="981541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25020" y="492229"/>
            <a:ext cx="799268" cy="774675"/>
          </a:xfrm>
          <a:prstGeom prst="rect">
            <a:avLst/>
          </a:prstGeom>
        </p:spPr>
      </p:pic>
      <p:cxnSp>
        <p:nvCxnSpPr>
          <p:cNvPr id="302" name="Straight Connector 301">
            <a:extLst>
              <a:ext uri="{FF2B5EF4-FFF2-40B4-BE49-F238E27FC236}">
                <a16:creationId xmlns:a16="http://schemas.microsoft.com/office/drawing/2014/main" id="{A6E5EC62-DF46-43EE-965D-E1E72031A0B0}"/>
              </a:ext>
            </a:extLst>
          </p:cNvPr>
          <p:cNvCxnSpPr>
            <a:cxnSpLocks/>
          </p:cNvCxnSpPr>
          <p:nvPr/>
        </p:nvCxnSpPr>
        <p:spPr>
          <a:xfrm>
            <a:off x="2314829" y="10453554"/>
            <a:ext cx="6160" cy="81629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F43ADA0D-E2AA-46B9-9D6E-251BC1570019}"/>
              </a:ext>
            </a:extLst>
          </p:cNvPr>
          <p:cNvSpPr txBox="1"/>
          <p:nvPr/>
        </p:nvSpPr>
        <p:spPr>
          <a:xfrm>
            <a:off x="5209366" y="16114690"/>
            <a:ext cx="161162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400" b="1" dirty="0">
                <a:solidFill>
                  <a:srgbClr val="FF0000"/>
                </a:solidFill>
              </a:rPr>
              <a:t>Marvellous marks</a:t>
            </a:r>
          </a:p>
          <a:p>
            <a:pPr algn="just"/>
            <a:r>
              <a:rPr lang="en-GB" sz="800" dirty="0"/>
              <a:t>Exploring mark making and using the language of texture, children use wax crayons to make rubbings and chalk on different surfaces.</a:t>
            </a:r>
            <a:endParaRPr lang="en-GB" sz="400" dirty="0">
              <a:solidFill>
                <a:srgbClr val="FF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7A50CF1-0CB1-4339-8403-C4035A8166BC}"/>
              </a:ext>
            </a:extLst>
          </p:cNvPr>
          <p:cNvSpPr txBox="1"/>
          <p:nvPr/>
        </p:nvSpPr>
        <p:spPr>
          <a:xfrm>
            <a:off x="4753067" y="14707602"/>
            <a:ext cx="18895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400" b="1" dirty="0">
                <a:solidFill>
                  <a:srgbClr val="0070C0"/>
                </a:solidFill>
              </a:rPr>
              <a:t>Paint my world</a:t>
            </a:r>
          </a:p>
          <a:p>
            <a:pPr algn="just"/>
            <a:r>
              <a:rPr lang="en-GB" sz="800" dirty="0"/>
              <a:t>Creating child-led paintings using fingers and natural items as tools, children learn that colours can be mixed and that paintings can be abstract or figurative</a:t>
            </a:r>
            <a:r>
              <a:rPr lang="en-GB" sz="1000" dirty="0"/>
              <a:t>. </a:t>
            </a:r>
            <a:endParaRPr lang="en-GB" sz="1400" dirty="0">
              <a:solidFill>
                <a:srgbClr val="0070C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AA6C6C4-B3C3-46A1-9CA6-8EA93E75BFDF}"/>
              </a:ext>
            </a:extLst>
          </p:cNvPr>
          <p:cNvSpPr txBox="1"/>
          <p:nvPr/>
        </p:nvSpPr>
        <p:spPr>
          <a:xfrm>
            <a:off x="2751304" y="16080231"/>
            <a:ext cx="155496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400" b="1" dirty="0">
                <a:solidFill>
                  <a:schemeClr val="accent6"/>
                </a:solidFill>
              </a:rPr>
              <a:t>Let’s get crafty</a:t>
            </a:r>
          </a:p>
          <a:p>
            <a:pPr algn="just"/>
            <a:r>
              <a:rPr lang="en-GB" sz="800" dirty="0"/>
              <a:t>Children will develop their cutting, threading, joining and folding skills through fun, creative craft projects. </a:t>
            </a:r>
            <a:endParaRPr lang="en-GB" sz="1600" b="1" dirty="0">
              <a:solidFill>
                <a:schemeClr val="accent6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C8CE657-5643-4459-A12E-719970E6A3CC}"/>
              </a:ext>
            </a:extLst>
          </p:cNvPr>
          <p:cNvSpPr txBox="1"/>
          <p:nvPr/>
        </p:nvSpPr>
        <p:spPr>
          <a:xfrm>
            <a:off x="3031319" y="13932823"/>
            <a:ext cx="170745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0070C0"/>
                </a:solidFill>
              </a:rPr>
              <a:t>Colour Splash</a:t>
            </a:r>
          </a:p>
          <a:p>
            <a:pPr algn="just"/>
            <a:r>
              <a:rPr lang="en-GB" sz="800" dirty="0"/>
              <a:t>Exploring colour mixing through paint play, children use a range of tools and work on different surfaces. </a:t>
            </a:r>
            <a:endParaRPr lang="en-GB" sz="400" b="1" dirty="0">
              <a:solidFill>
                <a:srgbClr val="0070C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757E120-415A-4589-8A36-DE4CCCF55614}"/>
              </a:ext>
            </a:extLst>
          </p:cNvPr>
          <p:cNvSpPr txBox="1"/>
          <p:nvPr/>
        </p:nvSpPr>
        <p:spPr>
          <a:xfrm>
            <a:off x="5025020" y="12580982"/>
            <a:ext cx="196823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400" b="1" dirty="0">
                <a:solidFill>
                  <a:srgbClr val="FF0000"/>
                </a:solidFill>
              </a:rPr>
              <a:t>Make your mark</a:t>
            </a:r>
          </a:p>
          <a:p>
            <a:pPr algn="just"/>
            <a:r>
              <a:rPr lang="en-GB" sz="800" dirty="0"/>
              <a:t>Developing observational drawing skills when </a:t>
            </a:r>
            <a:r>
              <a:rPr lang="en-GB" sz="800" dirty="0" err="1"/>
              <a:t>explorating</a:t>
            </a:r>
            <a:r>
              <a:rPr lang="en-GB" sz="800" dirty="0"/>
              <a:t> mark-making . Children use a range of tools, investigating how texture can be created in drawings. </a:t>
            </a:r>
            <a:endParaRPr lang="en-GB" sz="400" b="1" dirty="0">
              <a:solidFill>
                <a:srgbClr val="FF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9CCA156-E6A5-453F-BB63-413DDE9D4F01}"/>
              </a:ext>
            </a:extLst>
          </p:cNvPr>
          <p:cNvSpPr txBox="1"/>
          <p:nvPr/>
        </p:nvSpPr>
        <p:spPr>
          <a:xfrm>
            <a:off x="5994983" y="13960360"/>
            <a:ext cx="211361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400" b="1" dirty="0">
                <a:solidFill>
                  <a:schemeClr val="accent6"/>
                </a:solidFill>
              </a:rPr>
              <a:t>Paper play</a:t>
            </a:r>
          </a:p>
          <a:p>
            <a:pPr algn="just"/>
            <a:r>
              <a:rPr lang="en-GB" sz="800" dirty="0"/>
              <a:t>Creating simple three dimensional shapes and structures using familiar materials, children develop skills in manipulating paper and card. </a:t>
            </a:r>
            <a:endParaRPr lang="en-GB" sz="400" b="1" dirty="0">
              <a:solidFill>
                <a:schemeClr val="accent6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FE5002F-5FCA-4876-91BB-49A9858D01D9}"/>
              </a:ext>
            </a:extLst>
          </p:cNvPr>
          <p:cNvSpPr txBox="1"/>
          <p:nvPr/>
        </p:nvSpPr>
        <p:spPr>
          <a:xfrm>
            <a:off x="5992846" y="10277302"/>
            <a:ext cx="20582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400" b="1" dirty="0">
                <a:solidFill>
                  <a:srgbClr val="FF0000"/>
                </a:solidFill>
              </a:rPr>
              <a:t>Tell a story</a:t>
            </a:r>
          </a:p>
          <a:p>
            <a:pPr algn="just"/>
            <a:r>
              <a:rPr lang="en-GB" sz="800" dirty="0"/>
              <a:t>Using storybook illustration as a stimulus, children develop their mark making skills to explore a wider range of tools and experiment with creating patterned surfaces to add texture and detail to drawings.</a:t>
            </a:r>
            <a:endParaRPr lang="en-GB" sz="400" b="1" dirty="0">
              <a:solidFill>
                <a:srgbClr val="FF0000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822C9C7-3514-4AFB-A27B-5391FB475C20}"/>
              </a:ext>
            </a:extLst>
          </p:cNvPr>
          <p:cNvSpPr txBox="1"/>
          <p:nvPr/>
        </p:nvSpPr>
        <p:spPr>
          <a:xfrm>
            <a:off x="4589275" y="11780763"/>
            <a:ext cx="197892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0070C0"/>
                </a:solidFill>
              </a:rPr>
              <a:t>Life in colour</a:t>
            </a:r>
          </a:p>
          <a:p>
            <a:r>
              <a:rPr lang="en-GB" sz="800" dirty="0"/>
              <a:t>Exploring primary and secondary colours. Discussion and the prediction of colour changes when two colours mix. Describing colours and textures in their work. </a:t>
            </a:r>
            <a:endParaRPr lang="en-GB" sz="800" b="1" dirty="0">
              <a:solidFill>
                <a:srgbClr val="0070C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241FEC0-7459-4D00-B110-96E962DBA84D}"/>
              </a:ext>
            </a:extLst>
          </p:cNvPr>
          <p:cNvSpPr txBox="1"/>
          <p:nvPr/>
        </p:nvSpPr>
        <p:spPr>
          <a:xfrm>
            <a:off x="3103994" y="10352310"/>
            <a:ext cx="17561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400" b="1" dirty="0">
                <a:solidFill>
                  <a:schemeClr val="accent6"/>
                </a:solidFill>
              </a:rPr>
              <a:t>Clay houses</a:t>
            </a:r>
          </a:p>
          <a:p>
            <a:pPr algn="just"/>
            <a:r>
              <a:rPr lang="en-GB" sz="800" dirty="0"/>
              <a:t>Developing their ability to work with clay, children learn how to create simple thumb pots then explore the work of sculptor Rachel </a:t>
            </a:r>
            <a:r>
              <a:rPr lang="en-GB" sz="800" dirty="0" err="1"/>
              <a:t>Whiteread</a:t>
            </a:r>
            <a:r>
              <a:rPr lang="en-GB" sz="800" dirty="0"/>
              <a:t>.  </a:t>
            </a:r>
            <a:endParaRPr lang="en-GB" sz="800" b="1" dirty="0">
              <a:solidFill>
                <a:schemeClr val="accent6"/>
              </a:solidFill>
            </a:endParaRPr>
          </a:p>
          <a:p>
            <a:endParaRPr lang="en-GB" sz="1400" b="1" dirty="0">
              <a:solidFill>
                <a:schemeClr val="accent6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CF060DA-1D20-429E-9A8B-9629DFD7EF0D}"/>
              </a:ext>
            </a:extLst>
          </p:cNvPr>
          <p:cNvSpPr txBox="1"/>
          <p:nvPr/>
        </p:nvSpPr>
        <p:spPr>
          <a:xfrm>
            <a:off x="3266316" y="8225749"/>
            <a:ext cx="204177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0070C0"/>
                </a:solidFill>
              </a:rPr>
              <a:t>Prehistoric Painting</a:t>
            </a:r>
          </a:p>
          <a:p>
            <a:pPr algn="just"/>
            <a:r>
              <a:rPr lang="en-GB" sz="800" dirty="0"/>
              <a:t>Investigating making their own paints, making tools and painting on different surfaces, the children explore prehistoric art.</a:t>
            </a:r>
            <a:endParaRPr lang="en-GB" sz="800" b="1" dirty="0">
              <a:solidFill>
                <a:srgbClr val="0070C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A117143-CF4B-4733-A8EB-202FFF1C6C93}"/>
              </a:ext>
            </a:extLst>
          </p:cNvPr>
          <p:cNvSpPr txBox="1"/>
          <p:nvPr/>
        </p:nvSpPr>
        <p:spPr>
          <a:xfrm>
            <a:off x="4902785" y="9588153"/>
            <a:ext cx="215209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400" b="1" dirty="0">
                <a:solidFill>
                  <a:schemeClr val="accent6"/>
                </a:solidFill>
              </a:rPr>
              <a:t>Abstract shape and space</a:t>
            </a:r>
          </a:p>
          <a:p>
            <a:pPr algn="just"/>
            <a:r>
              <a:rPr lang="en-GB" sz="800" dirty="0"/>
              <a:t>Exploring how shapes and negative spaces can be represented by three dimensional forms. Manipulating a range of materials, children learn ways to join and create free standing.</a:t>
            </a:r>
            <a:endParaRPr lang="en-GB" sz="800" b="1" dirty="0">
              <a:solidFill>
                <a:schemeClr val="accent6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7DE8DFA-D0D2-43BC-80DD-168778E95F31}"/>
              </a:ext>
            </a:extLst>
          </p:cNvPr>
          <p:cNvSpPr txBox="1"/>
          <p:nvPr/>
        </p:nvSpPr>
        <p:spPr>
          <a:xfrm>
            <a:off x="6360282" y="8161834"/>
            <a:ext cx="180206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FF0000"/>
                </a:solidFill>
              </a:rPr>
              <a:t>Growing artists</a:t>
            </a:r>
          </a:p>
          <a:p>
            <a:pPr algn="just"/>
            <a:r>
              <a:rPr lang="en-GB" sz="800" dirty="0"/>
              <a:t>Using botanical drawings and scientific plant studies as inspiration, pupils explore the techniques of artists such as Georgia O’Keefe and Maud Purdy.</a:t>
            </a:r>
            <a:endParaRPr lang="en-GB" sz="800" b="1" dirty="0">
              <a:solidFill>
                <a:srgbClr val="FF0000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5BB5D1F-EF44-4295-846D-2BC0068312CD}"/>
              </a:ext>
            </a:extLst>
          </p:cNvPr>
          <p:cNvSpPr txBox="1"/>
          <p:nvPr/>
        </p:nvSpPr>
        <p:spPr>
          <a:xfrm>
            <a:off x="6076118" y="6104148"/>
            <a:ext cx="19124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400" b="1" dirty="0">
                <a:solidFill>
                  <a:srgbClr val="FF0000"/>
                </a:solidFill>
              </a:rPr>
              <a:t>Power prints</a:t>
            </a:r>
          </a:p>
          <a:p>
            <a:pPr algn="just"/>
            <a:r>
              <a:rPr lang="en-GB" sz="800" dirty="0"/>
              <a:t>Using mechanical engravings as a starting point, pupils develop an awareness of proportion, composition and pattern.</a:t>
            </a:r>
            <a:endParaRPr lang="en-GB" sz="800" b="1" dirty="0">
              <a:solidFill>
                <a:srgbClr val="FF0000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91149EB-1433-4B94-A8D3-04FBB2D5BD14}"/>
              </a:ext>
            </a:extLst>
          </p:cNvPr>
          <p:cNvSpPr txBox="1"/>
          <p:nvPr/>
        </p:nvSpPr>
        <p:spPr>
          <a:xfrm>
            <a:off x="5117744" y="7396058"/>
            <a:ext cx="19781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0070C0"/>
                </a:solidFill>
              </a:rPr>
              <a:t>Light and dark</a:t>
            </a:r>
          </a:p>
          <a:p>
            <a:pPr algn="just"/>
            <a:r>
              <a:rPr lang="en-GB" sz="800" dirty="0"/>
              <a:t>Developing colour mixing skills, using shades and tints to show form and create three dimensions when painting.</a:t>
            </a:r>
            <a:endParaRPr lang="en-GB" sz="1100" b="1" dirty="0">
              <a:solidFill>
                <a:srgbClr val="0070C0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86432D2-B866-4A0B-B431-6AD449A339D5}"/>
              </a:ext>
            </a:extLst>
          </p:cNvPr>
          <p:cNvSpPr txBox="1"/>
          <p:nvPr/>
        </p:nvSpPr>
        <p:spPr>
          <a:xfrm>
            <a:off x="3141763" y="6144233"/>
            <a:ext cx="176106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accent6"/>
                </a:solidFill>
              </a:rPr>
              <a:t>Mega materials</a:t>
            </a:r>
          </a:p>
          <a:p>
            <a:pPr algn="just"/>
            <a:r>
              <a:rPr lang="en-GB" sz="800" dirty="0"/>
              <a:t>Exploring the way different materials can be shaped and joined, learning about techniques used by artists.</a:t>
            </a:r>
            <a:endParaRPr lang="en-GB" sz="800" b="1" dirty="0">
              <a:solidFill>
                <a:schemeClr val="accent6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DDE8683-B520-4B2C-9413-B2AED6B6D34C}"/>
              </a:ext>
            </a:extLst>
          </p:cNvPr>
          <p:cNvSpPr txBox="1"/>
          <p:nvPr/>
        </p:nvSpPr>
        <p:spPr>
          <a:xfrm>
            <a:off x="2898356" y="3885768"/>
            <a:ext cx="208816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FF0000"/>
                </a:solidFill>
              </a:rPr>
              <a:t>I need space</a:t>
            </a:r>
          </a:p>
          <a:p>
            <a:pPr algn="just"/>
            <a:r>
              <a:rPr lang="en-GB" sz="800" dirty="0"/>
              <a:t>Developing ideas more independently, pupils consider the purpose of drawings as they investigate how imagery was used in the ‘Space race’ that began in the 1950s. </a:t>
            </a:r>
            <a:endParaRPr lang="en-GB" sz="400" b="1" dirty="0">
              <a:solidFill>
                <a:srgbClr val="FF0000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5F457A3-A011-41CE-A1F4-D1E346962815}"/>
              </a:ext>
            </a:extLst>
          </p:cNvPr>
          <p:cNvSpPr txBox="1"/>
          <p:nvPr/>
        </p:nvSpPr>
        <p:spPr>
          <a:xfrm>
            <a:off x="4832437" y="5220472"/>
            <a:ext cx="213640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400" b="1" dirty="0">
                <a:solidFill>
                  <a:srgbClr val="0070C0"/>
                </a:solidFill>
              </a:rPr>
              <a:t>Portraits</a:t>
            </a:r>
          </a:p>
          <a:p>
            <a:pPr algn="just"/>
            <a:r>
              <a:rPr lang="en-GB" sz="800" dirty="0"/>
              <a:t>Investigating self-portraits by a range of artists, children use photographs of themselves as a starting point for developing their own unique self-portraits in mixed-media.</a:t>
            </a:r>
            <a:endParaRPr lang="en-GB" sz="400" b="1" dirty="0">
              <a:solidFill>
                <a:srgbClr val="0070C0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FC195BA-24B5-41F5-AF94-C21F71EE82C2}"/>
              </a:ext>
            </a:extLst>
          </p:cNvPr>
          <p:cNvSpPr txBox="1"/>
          <p:nvPr/>
        </p:nvSpPr>
        <p:spPr>
          <a:xfrm>
            <a:off x="6034304" y="3897329"/>
            <a:ext cx="199608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400" b="1" dirty="0">
                <a:solidFill>
                  <a:schemeClr val="accent6"/>
                </a:solidFill>
              </a:rPr>
              <a:t>Architecture</a:t>
            </a:r>
          </a:p>
          <a:p>
            <a:pPr algn="just"/>
            <a:r>
              <a:rPr lang="en-GB" sz="800" dirty="0"/>
              <a:t>Investigating the built environment through drawing and print making. Pupils will learn about architecture and create building designs.</a:t>
            </a:r>
            <a:endParaRPr lang="en-GB" sz="400" b="1" dirty="0">
              <a:solidFill>
                <a:schemeClr val="accent6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37E8446-33DF-4FC5-9E01-7F44E57B1717}"/>
              </a:ext>
            </a:extLst>
          </p:cNvPr>
          <p:cNvSpPr txBox="1"/>
          <p:nvPr/>
        </p:nvSpPr>
        <p:spPr>
          <a:xfrm>
            <a:off x="6001952" y="1661064"/>
            <a:ext cx="188101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FF0000"/>
                </a:solidFill>
              </a:rPr>
              <a:t>Make my voice heard</a:t>
            </a:r>
          </a:p>
          <a:p>
            <a:pPr algn="just"/>
            <a:r>
              <a:rPr lang="en-GB" sz="800" dirty="0"/>
              <a:t>Exploring art with a message, children look at the famous ‘Guernica’ by Picasso and the confronting works of </a:t>
            </a:r>
            <a:r>
              <a:rPr lang="en-GB" sz="800" dirty="0" err="1"/>
              <a:t>Käthe</a:t>
            </a:r>
            <a:r>
              <a:rPr lang="en-GB" sz="800" dirty="0"/>
              <a:t> Kollwitz. </a:t>
            </a:r>
            <a:endParaRPr lang="en-GB" sz="400" b="1" dirty="0">
              <a:solidFill>
                <a:srgbClr val="FF000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1089373-4C02-42A3-B8CD-A7AA1762EF3B}"/>
              </a:ext>
            </a:extLst>
          </p:cNvPr>
          <p:cNvSpPr txBox="1"/>
          <p:nvPr/>
        </p:nvSpPr>
        <p:spPr>
          <a:xfrm>
            <a:off x="4946462" y="3051087"/>
            <a:ext cx="188101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0070C0"/>
                </a:solidFill>
              </a:rPr>
              <a:t>Artist Study</a:t>
            </a:r>
          </a:p>
          <a:p>
            <a:pPr algn="just"/>
            <a:r>
              <a:rPr lang="en-GB" sz="800" dirty="0"/>
              <a:t>Identifying an artist that interests them, children research the life, techniques and artistic intentions of that individual. </a:t>
            </a:r>
            <a:endParaRPr lang="en-GB" sz="400" b="1" dirty="0">
              <a:solidFill>
                <a:srgbClr val="0070C0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C630F00-01E4-4690-90DC-26B6C708A1E1}"/>
              </a:ext>
            </a:extLst>
          </p:cNvPr>
          <p:cNvSpPr txBox="1"/>
          <p:nvPr/>
        </p:nvSpPr>
        <p:spPr>
          <a:xfrm>
            <a:off x="2865646" y="1676516"/>
            <a:ext cx="236371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accent6"/>
                </a:solidFill>
              </a:rPr>
              <a:t>Making memories</a:t>
            </a:r>
          </a:p>
          <a:p>
            <a:pPr algn="just"/>
            <a:r>
              <a:rPr lang="en-GB" sz="800" dirty="0"/>
              <a:t>Documenting their memories of their time at primary school, children select their favourite art and design skills and techniques to design and create a 3D artwork to represent these memories.</a:t>
            </a:r>
            <a:endParaRPr lang="en-GB" sz="400" b="1" dirty="0">
              <a:solidFill>
                <a:schemeClr val="accent6"/>
              </a:solidFill>
            </a:endParaRPr>
          </a:p>
        </p:txBody>
      </p:sp>
      <p:cxnSp>
        <p:nvCxnSpPr>
          <p:cNvPr id="156" name="Straight Connector 155">
            <a:extLst>
              <a:ext uri="{FF2B5EF4-FFF2-40B4-BE49-F238E27FC236}">
                <a16:creationId xmlns:a16="http://schemas.microsoft.com/office/drawing/2014/main" id="{614AB0D5-614C-48C8-9B52-D6E0362AA56C}"/>
              </a:ext>
            </a:extLst>
          </p:cNvPr>
          <p:cNvCxnSpPr>
            <a:cxnSpLocks/>
          </p:cNvCxnSpPr>
          <p:nvPr/>
        </p:nvCxnSpPr>
        <p:spPr>
          <a:xfrm>
            <a:off x="2214793" y="1776728"/>
            <a:ext cx="0" cy="76944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8DD7B045-5E42-45C5-A5A7-D166ACF66C4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71521" y="16258788"/>
            <a:ext cx="545077" cy="45831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56E7DEF-DFB6-4DE1-802E-503B0D38DC8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69187" y="16150679"/>
            <a:ext cx="682117" cy="68211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871F83E-6433-4C79-893D-104BBF66977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961506" y="14809253"/>
            <a:ext cx="741676" cy="68145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63FA566-61ED-46F0-A34A-98A778AFF3C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81110" y="14021750"/>
            <a:ext cx="584602" cy="58818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04E9ED0-9C7F-4803-B3FC-10EE8693358E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b="7832"/>
          <a:stretch/>
        </p:blipFill>
        <p:spPr>
          <a:xfrm>
            <a:off x="5223490" y="14000513"/>
            <a:ext cx="769356" cy="62262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83D57856-80B5-4C9E-9D54-FC83C4B6D529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r="31784" b="4923"/>
          <a:stretch/>
        </p:blipFill>
        <p:spPr>
          <a:xfrm>
            <a:off x="4327795" y="12675399"/>
            <a:ext cx="658722" cy="61944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94113DCB-1C10-4E4D-B17F-B327649D4244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-1345" t="1995" r="1345" b="5260"/>
          <a:stretch/>
        </p:blipFill>
        <p:spPr>
          <a:xfrm>
            <a:off x="2380228" y="10427133"/>
            <a:ext cx="723894" cy="72301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5F9358D8-2026-4E1D-AE8B-3E6C1133E804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255939" y="10534809"/>
            <a:ext cx="799358" cy="453327"/>
          </a:xfrm>
          <a:prstGeom prst="rect">
            <a:avLst/>
          </a:prstGeom>
        </p:spPr>
      </p:pic>
      <p:pic>
        <p:nvPicPr>
          <p:cNvPr id="43" name="Picture 2" descr="Sphere Drawing - How To Draw A Sphere Step By Step">
            <a:extLst>
              <a:ext uri="{FF2B5EF4-FFF2-40B4-BE49-F238E27FC236}">
                <a16:creationId xmlns:a16="http://schemas.microsoft.com/office/drawing/2014/main" id="{C88637FD-195B-4893-8BAA-D1A0B85A53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08" t="22245" r="13321" b="29354"/>
          <a:stretch/>
        </p:blipFill>
        <p:spPr bwMode="auto">
          <a:xfrm>
            <a:off x="4239008" y="9688181"/>
            <a:ext cx="699331" cy="619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017E1842-1547-4EEB-BCA6-C7A44BBA08C5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606806" y="8260054"/>
            <a:ext cx="641012" cy="641012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0DB28F4-11D1-4AF8-9703-748D8731E3D0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647976" y="8275526"/>
            <a:ext cx="756771" cy="57377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55DF988D-A4B5-4973-8A97-44930A535DE3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6220" t="1110" r="6339" b="1"/>
          <a:stretch/>
        </p:blipFill>
        <p:spPr>
          <a:xfrm>
            <a:off x="4396818" y="7453329"/>
            <a:ext cx="699605" cy="57218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79859EFE-B1D8-4B38-B979-FA443EDBE55A}"/>
              </a:ext>
            </a:extLst>
          </p:cNvPr>
          <p:cNvPicPr>
            <a:picLocks noChangeAspect="1"/>
          </p:cNvPicPr>
          <p:nvPr/>
        </p:nvPicPr>
        <p:blipFill rotWithShape="1">
          <a:blip r:embed="rId21"/>
          <a:srcRect l="23043" t="25066" r="19634" b="24870"/>
          <a:stretch/>
        </p:blipFill>
        <p:spPr>
          <a:xfrm>
            <a:off x="5429162" y="6146665"/>
            <a:ext cx="726619" cy="634591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F20111E3-5AF2-4BBA-B34C-62A5366BE0A4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621324" y="6203950"/>
            <a:ext cx="546197" cy="490201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12E6E952-6238-468B-AB0E-C1BD21C1E039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313183" y="5295088"/>
            <a:ext cx="462199" cy="594946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9124D72A-A0DB-48E3-9C75-0041F0686EB5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2247359" y="3992996"/>
            <a:ext cx="594884" cy="594884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B54DD202-B0AD-47B5-A49D-E470CA3BC59C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403301" y="3963503"/>
            <a:ext cx="631003" cy="631003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5877A16F-56E5-4110-A948-B6C1CE2ACE63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4322041" y="3079317"/>
            <a:ext cx="653611" cy="653611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DFC05B13-0640-4D95-A3F4-703BFC84BDEA}"/>
              </a:ext>
            </a:extLst>
          </p:cNvPr>
          <p:cNvPicPr>
            <a:picLocks noChangeAspect="1"/>
          </p:cNvPicPr>
          <p:nvPr/>
        </p:nvPicPr>
        <p:blipFill rotWithShape="1">
          <a:blip r:embed="rId27"/>
          <a:srcRect r="21248"/>
          <a:stretch/>
        </p:blipFill>
        <p:spPr>
          <a:xfrm>
            <a:off x="5463391" y="1700698"/>
            <a:ext cx="538562" cy="683871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DF91CAFA-25B8-4C08-9B2B-8925A9B5857D}"/>
              </a:ext>
            </a:extLst>
          </p:cNvPr>
          <p:cNvPicPr>
            <a:picLocks noChangeAspect="1"/>
          </p:cNvPicPr>
          <p:nvPr/>
        </p:nvPicPr>
        <p:blipFill rotWithShape="1">
          <a:blip r:embed="rId28"/>
          <a:srcRect t="1" b="8028"/>
          <a:stretch/>
        </p:blipFill>
        <p:spPr>
          <a:xfrm>
            <a:off x="2289683" y="1744661"/>
            <a:ext cx="614756" cy="60367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9CE763C-3000-435B-A327-B11E4F16FF55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3935476" y="11863292"/>
            <a:ext cx="703449" cy="663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00B0F0"/>
        </a:solidFill>
        <a:ln>
          <a:noFill/>
        </a:ln>
      </a:spPr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785</TotalTime>
  <Words>577</Words>
  <Application>Microsoft Office PowerPoint</Application>
  <PresentationFormat>Custom</PresentationFormat>
  <Paragraphs>62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KG Second Chances Solid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STEVENSONP</cp:lastModifiedBy>
  <cp:revision>72</cp:revision>
  <dcterms:modified xsi:type="dcterms:W3CDTF">2023-03-14T07:55:12Z</dcterms:modified>
</cp:coreProperties>
</file>