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8382000" cy="19050000"/>
  <p:notesSz cx="6858000" cy="9144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Comic Sans MS" panose="030F0702030302020204" pitchFamily="66" charset="0"/>
      <p:regular r:id="rId7"/>
      <p:bold r:id="rId8"/>
      <p:italic r:id="rId9"/>
      <p:boldItalic r:id="rId10"/>
    </p:embeddedFont>
    <p:embeddedFont>
      <p:font typeface="Source Sans Pro" panose="020B050303040302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7" autoAdjust="0"/>
  </p:normalViewPr>
  <p:slideViewPr>
    <p:cSldViewPr>
      <p:cViewPr>
        <p:scale>
          <a:sx n="50" d="100"/>
          <a:sy n="50" d="100"/>
        </p:scale>
        <p:origin x="207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1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presProps" Target="presProps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70C0"/>
            </a:gs>
            <a:gs pos="50000">
              <a:schemeClr val="accent1">
                <a:lumMod val="45000"/>
                <a:lumOff val="55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66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0" y="18304960"/>
            <a:ext cx="8382000" cy="1259390"/>
            <a:chOff x="0" y="0"/>
            <a:chExt cx="12090400" cy="1714500"/>
          </a:xfrm>
        </p:grpSpPr>
        <p:sp>
          <p:nvSpPr>
            <p:cNvPr id="4" name="AutoShape 4"/>
            <p:cNvSpPr/>
            <p:nvPr/>
          </p:nvSpPr>
          <p:spPr>
            <a:xfrm>
              <a:off x="0" y="0"/>
              <a:ext cx="12090400" cy="1714500"/>
            </a:xfrm>
            <a:prstGeom prst="rect">
              <a:avLst/>
            </a:pr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1403350" y="326085"/>
              <a:ext cx="9283700" cy="32088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59"/>
                </a:lnSpc>
              </a:pPr>
              <a:r>
                <a:rPr lang="en-US" sz="1400" spc="280" dirty="0">
                  <a:solidFill>
                    <a:srgbClr val="FFFFFF"/>
                  </a:solidFill>
                  <a:latin typeface="Comic Sans MS" panose="030F0702030302020204" pitchFamily="66" charset="0"/>
                </a:rPr>
                <a:t>www.birkdaleprimary.com</a:t>
              </a:r>
            </a:p>
          </p:txBody>
        </p:sp>
      </p:grpSp>
      <p:sp>
        <p:nvSpPr>
          <p:cNvPr id="6" name="AutoShape 6"/>
          <p:cNvSpPr/>
          <p:nvPr/>
        </p:nvSpPr>
        <p:spPr>
          <a:xfrm>
            <a:off x="788194" y="1660983"/>
            <a:ext cx="6959155" cy="0"/>
          </a:xfrm>
          <a:prstGeom prst="line">
            <a:avLst/>
          </a:prstGeom>
          <a:ln w="47625" cap="rnd">
            <a:solidFill>
              <a:srgbClr val="590825"/>
            </a:solidFill>
            <a:prstDash val="solid"/>
            <a:headEnd type="oval" w="lg" len="lg"/>
            <a:tailEnd type="oval" w="lg" len="lg"/>
          </a:ln>
        </p:spPr>
      </p:sp>
      <p:grpSp>
        <p:nvGrpSpPr>
          <p:cNvPr id="13" name="Group 13"/>
          <p:cNvGrpSpPr/>
          <p:nvPr/>
        </p:nvGrpSpPr>
        <p:grpSpPr>
          <a:xfrm>
            <a:off x="1388462" y="3844039"/>
            <a:ext cx="5861723" cy="1916191"/>
            <a:chOff x="-38101" y="-3571464"/>
            <a:chExt cx="7815630" cy="2554921"/>
          </a:xfrm>
        </p:grpSpPr>
        <p:sp>
          <p:nvSpPr>
            <p:cNvPr id="14" name="TextBox 14"/>
            <p:cNvSpPr txBox="1"/>
            <p:nvPr/>
          </p:nvSpPr>
          <p:spPr>
            <a:xfrm>
              <a:off x="-38101" y="-3571464"/>
              <a:ext cx="7815630" cy="4577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40"/>
                </a:lnSpc>
              </a:pPr>
              <a:r>
                <a:rPr lang="en-US" sz="2000" dirty="0">
                  <a:solidFill>
                    <a:srgbClr val="FFFF00"/>
                  </a:solidFill>
                  <a:latin typeface="Comic Sans MS" panose="030F0702030302020204" pitchFamily="66" charset="0"/>
                </a:rPr>
                <a:t>June 2025 – Starting School Parent Meeting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" y="-2965795"/>
              <a:ext cx="7714316" cy="19492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1872"/>
                </a:lnSpc>
              </a:pPr>
              <a:r>
                <a:rPr lang="en-US" sz="1600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Parents will attend a ‘Welcome to Reception’ parent evening in school.  This will be a time to meet your child’s teacher and teaching assistant and to have a look around the learning environment.  You will find out about the timings of the school day, uniform, school meals, curriculum information as well as a chance to ask any questions that you might have. 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407513" y="6365294"/>
            <a:ext cx="5808300" cy="3432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June and </a:t>
            </a:r>
            <a:r>
              <a:rPr 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July 2025 </a:t>
            </a:r>
            <a:r>
              <a:rPr lang="en-US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– Pre-school visits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07513" y="6749717"/>
            <a:ext cx="5733007" cy="167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40"/>
              </a:lnSpc>
            </a:pPr>
            <a:r>
              <a:rPr lang="en-US" sz="1600" dirty="0" err="1">
                <a:solidFill>
                  <a:srgbClr val="590825"/>
                </a:solidFill>
                <a:latin typeface="Comic Sans MS" panose="030F0702030302020204" pitchFamily="66" charset="0"/>
              </a:rPr>
              <a:t>Mrs</a:t>
            </a:r>
            <a:r>
              <a:rPr lang="en-US" sz="1600" dirty="0">
                <a:solidFill>
                  <a:srgbClr val="590825"/>
                </a:solidFill>
                <a:latin typeface="Comic Sans MS" panose="030F0702030302020204" pitchFamily="66" charset="0"/>
              </a:rPr>
              <a:t> Eden or </a:t>
            </a:r>
            <a:r>
              <a:rPr lang="en-US" sz="1600" dirty="0" err="1">
                <a:solidFill>
                  <a:srgbClr val="590825"/>
                </a:solidFill>
                <a:latin typeface="Comic Sans MS" panose="030F0702030302020204" pitchFamily="66" charset="0"/>
              </a:rPr>
              <a:t>Mr</a:t>
            </a:r>
            <a:r>
              <a:rPr lang="en-US" sz="1600" dirty="0">
                <a:solidFill>
                  <a:srgbClr val="590825"/>
                </a:solidFill>
                <a:latin typeface="Comic Sans MS" panose="030F0702030302020204" pitchFamily="66" charset="0"/>
              </a:rPr>
              <a:t> Lomax (our Reception class teachers) will visit your child in their pre-school setting.  They will speak to your child’s key person to gather information about your child; academic abilities, SEND, medical, family circumstances as well as spending some time with your child in their familiar setting.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1095375" y="164661"/>
            <a:ext cx="6162675" cy="1420674"/>
            <a:chOff x="0" y="61680"/>
            <a:chExt cx="8216900" cy="1894231"/>
          </a:xfrm>
        </p:grpSpPr>
        <p:sp>
          <p:nvSpPr>
            <p:cNvPr id="22" name="TextBox 22"/>
            <p:cNvSpPr txBox="1"/>
            <p:nvPr/>
          </p:nvSpPr>
          <p:spPr>
            <a:xfrm>
              <a:off x="0" y="61680"/>
              <a:ext cx="8216900" cy="6074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47"/>
                </a:lnSpc>
              </a:pPr>
              <a:r>
                <a:rPr lang="en-US" sz="2800" spc="7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TRANSITION TO SCHOOL</a:t>
              </a:r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058719" y="835518"/>
              <a:ext cx="6099464" cy="11203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9"/>
                </a:lnSpc>
              </a:pPr>
              <a:r>
                <a:rPr lang="en-US" sz="2400" spc="40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Supporting your child in their transition to school journey</a:t>
              </a: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379153" y="2231046"/>
            <a:ext cx="5861723" cy="14461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000" dirty="0">
                <a:solidFill>
                  <a:srgbClr val="FFFF00"/>
                </a:solidFill>
                <a:latin typeface="Comic Sans MS" panose="030F0702030302020204" pitchFamily="66" charset="0"/>
              </a:rPr>
              <a:t>May 2025 – School Readiness Parent Meeting</a:t>
            </a:r>
          </a:p>
          <a:p>
            <a:pPr algn="l">
              <a:lnSpc>
                <a:spcPts val="2940"/>
              </a:lnSpc>
            </a:pPr>
            <a:r>
              <a:rPr lang="en-US" sz="1600" dirty="0">
                <a:latin typeface="Comic Sans MS" panose="030F0702030302020204" pitchFamily="66" charset="0"/>
              </a:rPr>
              <a:t>Parents will attend a ‘Six Steps to School Success’ parent meeting to help prepare your child for starting school.</a:t>
            </a:r>
          </a:p>
          <a:p>
            <a:pPr algn="l">
              <a:lnSpc>
                <a:spcPts val="2940"/>
              </a:lnSpc>
            </a:pPr>
            <a:endParaRPr lang="en-US" sz="1600" dirty="0">
              <a:latin typeface="Comic Sans MS" panose="030F0702030302020204" pitchFamily="66" charset="0"/>
            </a:endParaRPr>
          </a:p>
        </p:txBody>
      </p:sp>
      <p:grpSp>
        <p:nvGrpSpPr>
          <p:cNvPr id="30" name="Group 30"/>
          <p:cNvGrpSpPr/>
          <p:nvPr/>
        </p:nvGrpSpPr>
        <p:grpSpPr>
          <a:xfrm>
            <a:off x="1436089" y="9071145"/>
            <a:ext cx="6118131" cy="6305314"/>
            <a:chOff x="38100" y="-254580"/>
            <a:chExt cx="8157507" cy="9747515"/>
          </a:xfrm>
        </p:grpSpPr>
        <p:sp>
          <p:nvSpPr>
            <p:cNvPr id="31" name="TextBox 31"/>
            <p:cNvSpPr txBox="1"/>
            <p:nvPr/>
          </p:nvSpPr>
          <p:spPr>
            <a:xfrm>
              <a:off x="38100" y="-254580"/>
              <a:ext cx="7719000" cy="50697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2963"/>
                </a:lnSpc>
              </a:pPr>
              <a:r>
                <a:rPr lang="en-US" sz="2000" dirty="0">
                  <a:solidFill>
                    <a:srgbClr val="FFFF00"/>
                  </a:solidFill>
                  <a:latin typeface="Comic Sans MS" panose="030F0702030302020204" pitchFamily="66" charset="0"/>
                </a:rPr>
                <a:t>September 2025 – Visits to School</a:t>
              </a:r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63988" y="431059"/>
              <a:ext cx="8131619" cy="90618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693"/>
                </a:lnSpc>
              </a:pPr>
              <a:r>
                <a:rPr lang="en-US" sz="1600" u="sng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Visit 1 – Tuesday 2</a:t>
              </a:r>
              <a:r>
                <a:rPr lang="en-US" sz="1600" u="sng" spc="26" baseline="30000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nd</a:t>
              </a:r>
              <a:r>
                <a:rPr lang="en-US" sz="1600" u="sng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 September    </a:t>
              </a:r>
            </a:p>
            <a:p>
              <a:pPr>
                <a:lnSpc>
                  <a:spcPts val="1693"/>
                </a:lnSpc>
              </a:pPr>
              <a:r>
                <a:rPr lang="en-US" sz="1600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Children will be invited to school for a ‘Stay and Play’ session for one hour with one member of their family.  Children should wear the school uniform and arrive and leave via the main school entrance.</a:t>
              </a:r>
            </a:p>
            <a:p>
              <a:pPr>
                <a:lnSpc>
                  <a:spcPts val="1693"/>
                </a:lnSpc>
              </a:pPr>
              <a:endParaRPr lang="en-US" sz="1600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r>
                <a:rPr lang="en-US" sz="1600" u="sng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Visit 2 – Wednesday 3</a:t>
              </a:r>
              <a:r>
                <a:rPr lang="en-US" sz="1600" u="sng" spc="26" baseline="30000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rd</a:t>
              </a:r>
              <a:r>
                <a:rPr lang="en-US" sz="1600" u="sng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 September</a:t>
              </a:r>
            </a:p>
            <a:p>
              <a:pPr>
                <a:lnSpc>
                  <a:spcPts val="1693"/>
                </a:lnSpc>
              </a:pPr>
              <a:r>
                <a:rPr lang="en-US" sz="1600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Children will stay in school for either a morning (8.40am – 11.30am) session or an afternoon session (12.30pm-3.15pm) session. Children will arrive and leave via their classroom doors.</a:t>
              </a:r>
            </a:p>
            <a:p>
              <a:pPr>
                <a:lnSpc>
                  <a:spcPts val="1693"/>
                </a:lnSpc>
              </a:pPr>
              <a:endParaRPr lang="en-US" sz="1600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r>
                <a:rPr lang="en-US" sz="1600" u="sng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Visit 3 – Thursday 4</a:t>
              </a:r>
              <a:r>
                <a:rPr lang="en-US" sz="1600" u="sng" spc="26" baseline="30000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th</a:t>
              </a:r>
              <a:r>
                <a:rPr lang="en-US" sz="1600" u="sng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 September</a:t>
              </a:r>
            </a:p>
            <a:p>
              <a:pPr>
                <a:lnSpc>
                  <a:spcPts val="1693"/>
                </a:lnSpc>
              </a:pPr>
              <a:r>
                <a:rPr lang="en-US" sz="1600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All children will stay in school from 8.40am – 1pm. Children will have either a school dinner or packed lunch depending on parent selection for dinners in school. Children will arrive and leave via their classroom doors.</a:t>
              </a:r>
            </a:p>
            <a:p>
              <a:pPr>
                <a:lnSpc>
                  <a:spcPts val="1693"/>
                </a:lnSpc>
              </a:pPr>
              <a:endParaRPr lang="en-US" sz="1600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r>
                <a:rPr lang="en-US" sz="1600" u="sng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Visit 4 – Friday 5</a:t>
              </a:r>
              <a:r>
                <a:rPr lang="en-US" sz="1600" u="sng" spc="26" baseline="30000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th</a:t>
              </a:r>
              <a:r>
                <a:rPr lang="en-US" sz="1600" u="sng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 September onwards</a:t>
              </a:r>
            </a:p>
            <a:p>
              <a:pPr>
                <a:lnSpc>
                  <a:spcPts val="1693"/>
                </a:lnSpc>
              </a:pPr>
              <a:r>
                <a:rPr lang="en-US" sz="1600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Children are now in school full-time from 8.40am – 3.15pm.</a:t>
              </a:r>
            </a:p>
            <a:p>
              <a:pPr>
                <a:lnSpc>
                  <a:spcPts val="1693"/>
                </a:lnSpc>
              </a:pPr>
              <a:endParaRPr lang="en-US" sz="1600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endParaRPr lang="en-US" sz="1600" u="sng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endParaRPr lang="en-US" sz="1600" u="sng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endParaRPr lang="en-US" sz="1600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r>
                <a:rPr lang="en-US" sz="1600" spc="26" dirty="0">
                  <a:solidFill>
                    <a:srgbClr val="590825"/>
                  </a:solidFill>
                  <a:latin typeface="Comic Sans MS" panose="030F0702030302020204" pitchFamily="66" charset="0"/>
                </a:rPr>
                <a:t>Children should wear their school uniform for EVERY visit.</a:t>
              </a:r>
            </a:p>
            <a:p>
              <a:pPr>
                <a:lnSpc>
                  <a:spcPts val="1693"/>
                </a:lnSpc>
              </a:pPr>
              <a:endParaRPr lang="en-US" sz="1400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endParaRPr lang="en-US" sz="1400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endParaRPr lang="en-US" sz="1400" spc="26" dirty="0">
                <a:solidFill>
                  <a:srgbClr val="590825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ts val="1693"/>
                </a:lnSpc>
              </a:pPr>
              <a:endParaRPr lang="en-US" sz="1209" spc="26" dirty="0">
                <a:solidFill>
                  <a:srgbClr val="590825"/>
                </a:solidFill>
                <a:latin typeface="Source Sans Pro"/>
              </a:endParaRPr>
            </a:p>
          </p:txBody>
        </p:sp>
      </p:grpSp>
      <p:pic>
        <p:nvPicPr>
          <p:cNvPr id="1026" name="image4.png">
            <a:extLst>
              <a:ext uri="{FF2B5EF4-FFF2-40B4-BE49-F238E27FC236}">
                <a16:creationId xmlns:a16="http://schemas.microsoft.com/office/drawing/2014/main" id="{24EAD863-17DB-452D-BDBC-1DA97B3A7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89" y="487596"/>
            <a:ext cx="1425869" cy="728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image4.png">
            <a:extLst>
              <a:ext uri="{FF2B5EF4-FFF2-40B4-BE49-F238E27FC236}">
                <a16:creationId xmlns:a16="http://schemas.microsoft.com/office/drawing/2014/main" id="{8FF88178-EF9C-44C4-A881-D87433921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933" y="16401722"/>
            <a:ext cx="3269557" cy="15583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9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age4.png">
            <a:extLst>
              <a:ext uri="{FF2B5EF4-FFF2-40B4-BE49-F238E27FC236}">
                <a16:creationId xmlns:a16="http://schemas.microsoft.com/office/drawing/2014/main" id="{D5669F5A-91DF-49F9-818C-446147676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155" y="451521"/>
            <a:ext cx="1425869" cy="728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AutoShape 6">
            <a:extLst>
              <a:ext uri="{FF2B5EF4-FFF2-40B4-BE49-F238E27FC236}">
                <a16:creationId xmlns:a16="http://schemas.microsoft.com/office/drawing/2014/main" id="{279384A8-ADED-4515-B0F8-84B96BC57119}"/>
              </a:ext>
            </a:extLst>
          </p:cNvPr>
          <p:cNvSpPr/>
          <p:nvPr/>
        </p:nvSpPr>
        <p:spPr>
          <a:xfrm>
            <a:off x="788194" y="15773400"/>
            <a:ext cx="6959155" cy="0"/>
          </a:xfrm>
          <a:prstGeom prst="line">
            <a:avLst/>
          </a:prstGeom>
          <a:ln w="47625" cap="rnd">
            <a:solidFill>
              <a:srgbClr val="590825"/>
            </a:solidFill>
            <a:prstDash val="solid"/>
            <a:headEnd type="oval" w="lg" len="lg"/>
            <a:tailEnd type="oval" w="lg" len="lg"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354</Words>
  <Application>Microsoft Office PowerPoint</Application>
  <PresentationFormat>Custom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Transition to school</dc:title>
  <dc:creator>Teacher</dc:creator>
  <cp:lastModifiedBy>EDENR</cp:lastModifiedBy>
  <cp:revision>16</cp:revision>
  <cp:lastPrinted>2023-04-30T08:48:44Z</cp:lastPrinted>
  <dcterms:created xsi:type="dcterms:W3CDTF">2006-08-16T00:00:00Z</dcterms:created>
  <dcterms:modified xsi:type="dcterms:W3CDTF">2025-02-24T20:44:30Z</dcterms:modified>
  <dc:identifier>DAEejchm89U</dc:identifier>
</cp:coreProperties>
</file>