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9720263" cy="17640300"/>
  <p:notesSz cx="6797675" cy="9926638"/>
  <p:defaultTextStyle>
    <a:defPPr lvl="0">
      <a:defRPr lang="en-US"/>
    </a:defPPr>
    <a:lvl1pPr marL="0" lvl="0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1pPr>
    <a:lvl2pPr marL="547237" lvl="1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2pPr>
    <a:lvl3pPr marL="1094475" lvl="2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3pPr>
    <a:lvl4pPr marL="1641713" lvl="3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4pPr>
    <a:lvl5pPr marL="2188951" lvl="4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5pPr>
    <a:lvl6pPr marL="2736188" lvl="5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6pPr>
    <a:lvl7pPr marL="3283426" lvl="6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7pPr>
    <a:lvl8pPr marL="3830663" lvl="7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8pPr>
    <a:lvl9pPr marL="4377902" lvl="8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3991" autoAdjust="0"/>
  </p:normalViewPr>
  <p:slideViewPr>
    <p:cSldViewPr snapToGrid="0">
      <p:cViewPr>
        <p:scale>
          <a:sx n="125" d="100"/>
          <a:sy n="125" d="100"/>
        </p:scale>
        <p:origin x="-960" y="-110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9" y="1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7EA94C-77A3-2040-8584-2856F8330D11}" type="datetimeFigureOut">
              <a:rPr lang="en-US" smtClean="0"/>
              <a:t>6/9/2023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476500" y="1241425"/>
            <a:ext cx="184467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1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9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0A575A-FE42-F34E-BE8D-35435E3FE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44872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1pPr>
    <a:lvl2pPr marL="465338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2pPr>
    <a:lvl3pPr marL="930676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3pPr>
    <a:lvl4pPr marL="1396014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4pPr>
    <a:lvl5pPr marL="1861353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5pPr>
    <a:lvl6pPr marL="2326691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6pPr>
    <a:lvl7pPr marL="2792029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7pPr>
    <a:lvl8pPr marL="3257367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8pPr>
    <a:lvl9pPr marL="3722705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476500" y="1241425"/>
            <a:ext cx="1844675" cy="33496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A575A-FE42-F34E-BE8D-35435E3FEA7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24752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9020" y="2886967"/>
            <a:ext cx="8262224" cy="6141438"/>
          </a:xfrm>
        </p:spPr>
        <p:txBody>
          <a:bodyPr anchor="b"/>
          <a:lstStyle>
            <a:lvl1pPr algn="ctr"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5033" y="9265242"/>
            <a:ext cx="7290197" cy="4258988"/>
          </a:xfrm>
        </p:spPr>
        <p:txBody>
          <a:bodyPr/>
          <a:lstStyle>
            <a:lvl1pPr marL="0" indent="0" algn="ctr">
              <a:buNone/>
              <a:defRPr sz="2551"/>
            </a:lvl1pPr>
            <a:lvl2pPr marL="486004" indent="0" algn="ctr">
              <a:buNone/>
              <a:defRPr sz="2126"/>
            </a:lvl2pPr>
            <a:lvl3pPr marL="972007" indent="0" algn="ctr">
              <a:buNone/>
              <a:defRPr sz="1913"/>
            </a:lvl3pPr>
            <a:lvl4pPr marL="1458011" indent="0" algn="ctr">
              <a:buNone/>
              <a:defRPr sz="1701"/>
            </a:lvl4pPr>
            <a:lvl5pPr marL="1944014" indent="0" algn="ctr">
              <a:buNone/>
              <a:defRPr sz="1701"/>
            </a:lvl5pPr>
            <a:lvl6pPr marL="2430018" indent="0" algn="ctr">
              <a:buNone/>
              <a:defRPr sz="1701"/>
            </a:lvl6pPr>
            <a:lvl7pPr marL="2916022" indent="0" algn="ctr">
              <a:buNone/>
              <a:defRPr sz="1701"/>
            </a:lvl7pPr>
            <a:lvl8pPr marL="3402025" indent="0" algn="ctr">
              <a:buNone/>
              <a:defRPr sz="1701"/>
            </a:lvl8pPr>
            <a:lvl9pPr marL="3888029" indent="0" algn="ctr">
              <a:buNone/>
              <a:defRPr sz="1701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09/06/2023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835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09/06/2023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5203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3206" y="4397830"/>
            <a:ext cx="8383727" cy="7337874"/>
          </a:xfrm>
        </p:spPr>
        <p:txBody>
          <a:bodyPr anchor="b"/>
          <a:lstStyle>
            <a:lvl1pPr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3206" y="11805123"/>
            <a:ext cx="8383727" cy="3858814"/>
          </a:xfrm>
        </p:spPr>
        <p:txBody>
          <a:bodyPr/>
          <a:lstStyle>
            <a:lvl1pPr marL="0" indent="0">
              <a:buNone/>
              <a:defRPr sz="2551">
                <a:solidFill>
                  <a:schemeClr val="tx1"/>
                </a:solidFill>
              </a:defRPr>
            </a:lvl1pPr>
            <a:lvl2pPr marL="486004" indent="0">
              <a:buNone/>
              <a:defRPr sz="2126">
                <a:solidFill>
                  <a:schemeClr val="tx1">
                    <a:tint val="75000"/>
                  </a:schemeClr>
                </a:solidFill>
              </a:defRPr>
            </a:lvl2pPr>
            <a:lvl3pPr marL="972007" indent="0">
              <a:buNone/>
              <a:defRPr sz="1913">
                <a:solidFill>
                  <a:schemeClr val="tx1">
                    <a:tint val="75000"/>
                  </a:schemeClr>
                </a:solidFill>
              </a:defRPr>
            </a:lvl3pPr>
            <a:lvl4pPr marL="1458011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4pPr>
            <a:lvl5pPr marL="1944014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5pPr>
            <a:lvl6pPr marL="2430018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6pPr>
            <a:lvl7pPr marL="2916022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7pPr>
            <a:lvl8pPr marL="3402025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8pPr>
            <a:lvl9pPr marL="3888029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09/06/2023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37057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8268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20883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09/06/2023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35877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939186"/>
            <a:ext cx="8383727" cy="340964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9535" y="4324325"/>
            <a:ext cx="4112126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9535" y="6443610"/>
            <a:ext cx="4112126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20884" y="4324325"/>
            <a:ext cx="4132378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20884" y="6443610"/>
            <a:ext cx="4132378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09/06/2023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50382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09/06/2023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57623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09/06/2023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80112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32378" y="2539880"/>
            <a:ext cx="4920883" cy="12536047"/>
          </a:xfrm>
        </p:spPr>
        <p:txBody>
          <a:bodyPr/>
          <a:lstStyle>
            <a:lvl1pPr>
              <a:defRPr sz="3402"/>
            </a:lvl1pPr>
            <a:lvl2pPr>
              <a:defRPr sz="2976"/>
            </a:lvl2pPr>
            <a:lvl3pPr>
              <a:defRPr sz="2551"/>
            </a:lvl3pPr>
            <a:lvl4pPr>
              <a:defRPr sz="2126"/>
            </a:lvl4pPr>
            <a:lvl5pPr>
              <a:defRPr sz="2126"/>
            </a:lvl5pPr>
            <a:lvl6pPr>
              <a:defRPr sz="2126"/>
            </a:lvl6pPr>
            <a:lvl7pPr>
              <a:defRPr sz="2126"/>
            </a:lvl7pPr>
            <a:lvl8pPr>
              <a:defRPr sz="2126"/>
            </a:lvl8pPr>
            <a:lvl9pPr>
              <a:defRPr sz="212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09/06/2023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2964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32378" y="2539880"/>
            <a:ext cx="4920883" cy="12536047"/>
          </a:xfrm>
        </p:spPr>
        <p:txBody>
          <a:bodyPr anchor="t"/>
          <a:lstStyle>
            <a:lvl1pPr marL="0" indent="0">
              <a:buNone/>
              <a:defRPr sz="3402"/>
            </a:lvl1pPr>
            <a:lvl2pPr marL="486004" indent="0">
              <a:buNone/>
              <a:defRPr sz="2976"/>
            </a:lvl2pPr>
            <a:lvl3pPr marL="972007" indent="0">
              <a:buNone/>
              <a:defRPr sz="2551"/>
            </a:lvl3pPr>
            <a:lvl4pPr marL="1458011" indent="0">
              <a:buNone/>
              <a:defRPr sz="2126"/>
            </a:lvl4pPr>
            <a:lvl5pPr marL="1944014" indent="0">
              <a:buNone/>
              <a:defRPr sz="2126"/>
            </a:lvl5pPr>
            <a:lvl6pPr marL="2430018" indent="0">
              <a:buNone/>
              <a:defRPr sz="2126"/>
            </a:lvl6pPr>
            <a:lvl7pPr marL="2916022" indent="0">
              <a:buNone/>
              <a:defRPr sz="2126"/>
            </a:lvl7pPr>
            <a:lvl8pPr marL="3402025" indent="0">
              <a:buNone/>
              <a:defRPr sz="2126"/>
            </a:lvl8pPr>
            <a:lvl9pPr marL="3888029" indent="0">
              <a:buNone/>
              <a:defRPr sz="212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09/06/2023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0554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09/06/2023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58858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6064" y="939183"/>
            <a:ext cx="2095932" cy="1494933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8269" y="939183"/>
            <a:ext cx="6166292" cy="1494933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09/06/2023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678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8268" y="939186"/>
            <a:ext cx="8383727" cy="34096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8268" y="4695913"/>
            <a:ext cx="8383727" cy="111926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8CC7FA-4DC8-4AC2-8BC3-7D8537098B71}" type="datetimeFigureOut">
              <a:rPr lang="en-GB" smtClean="0"/>
              <a:t>09/06/2023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2232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72007" rtl="0" eaLnBrk="1" latinLnBrk="0" hangingPunct="1">
        <a:lnSpc>
          <a:spcPct val="90000"/>
        </a:lnSpc>
        <a:spcBef>
          <a:spcPct val="0"/>
        </a:spcBef>
        <a:buNone/>
        <a:defRPr sz="467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3002" indent="-243002" algn="l" defTabSz="972007" rtl="0" eaLnBrk="1" latinLnBrk="0" hangingPunct="1">
        <a:lnSpc>
          <a:spcPct val="90000"/>
        </a:lnSpc>
        <a:spcBef>
          <a:spcPts val="1063"/>
        </a:spcBef>
        <a:buFont typeface="Arial" panose="020B0604020202020204" pitchFamily="34" charset="0"/>
        <a:buChar char="•"/>
        <a:defRPr sz="2976" kern="1200">
          <a:solidFill>
            <a:schemeClr val="tx1"/>
          </a:solidFill>
          <a:latin typeface="+mn-lt"/>
          <a:ea typeface="+mn-ea"/>
          <a:cs typeface="+mn-cs"/>
        </a:defRPr>
      </a:lvl1pPr>
      <a:lvl2pPr marL="729005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551" kern="1200">
          <a:solidFill>
            <a:schemeClr val="tx1"/>
          </a:solidFill>
          <a:latin typeface="+mn-lt"/>
          <a:ea typeface="+mn-ea"/>
          <a:cs typeface="+mn-cs"/>
        </a:defRPr>
      </a:lvl2pPr>
      <a:lvl3pPr marL="1215009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3pPr>
      <a:lvl4pPr marL="170101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2187016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673020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315902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645027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4131031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1pPr>
      <a:lvl2pPr marL="48600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2pPr>
      <a:lvl3pPr marL="972007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3pPr>
      <a:lvl4pPr marL="1458011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194401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430018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2916022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402025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3888029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jpeg"/><Relationship Id="rId5" Type="http://schemas.openxmlformats.org/officeDocument/2006/relationships/image" Target="../media/image3.png"/><Relationship Id="rId10" Type="http://schemas.openxmlformats.org/officeDocument/2006/relationships/image" Target="../media/image8.jpe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Rectangle 399">
            <a:extLst>
              <a:ext uri="{FF2B5EF4-FFF2-40B4-BE49-F238E27FC236}">
                <a16:creationId xmlns:a16="http://schemas.microsoft.com/office/drawing/2014/main" id="{001523A3-D0A5-3447-9A4B-DA59FA07C8E9}"/>
              </a:ext>
            </a:extLst>
          </p:cNvPr>
          <p:cNvSpPr/>
          <p:nvPr/>
        </p:nvSpPr>
        <p:spPr>
          <a:xfrm>
            <a:off x="4060" y="-6035"/>
            <a:ext cx="9726896" cy="17640300"/>
          </a:xfrm>
          <a:prstGeom prst="rect">
            <a:avLst/>
          </a:prstGeom>
          <a:solidFill>
            <a:srgbClr val="1448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577E6DF-4EA3-D14D-8E13-28AB8D609DDE}"/>
              </a:ext>
            </a:extLst>
          </p:cNvPr>
          <p:cNvSpPr/>
          <p:nvPr/>
        </p:nvSpPr>
        <p:spPr>
          <a:xfrm>
            <a:off x="116434" y="166936"/>
            <a:ext cx="9366739" cy="17275244"/>
          </a:xfrm>
          <a:prstGeom prst="rect">
            <a:avLst/>
          </a:prstGeom>
          <a:solidFill>
            <a:schemeClr val="bg1"/>
          </a:solidFill>
          <a:ln w="412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dirty="0">
              <a:solidFill>
                <a:schemeClr val="tx1"/>
              </a:solidFill>
            </a:endParaRPr>
          </a:p>
          <a:p>
            <a:pPr algn="ctr"/>
            <a:endParaRPr lang="en-US" dirty="0"/>
          </a:p>
        </p:txBody>
      </p:sp>
      <p:sp>
        <p:nvSpPr>
          <p:cNvPr id="15" name="Block Arc 14">
            <a:extLst>
              <a:ext uri="{FF2B5EF4-FFF2-40B4-BE49-F238E27FC236}">
                <a16:creationId xmlns:a16="http://schemas.microsoft.com/office/drawing/2014/main" id="{D2F97453-494C-5746-8E17-4A67EE1BF309}"/>
              </a:ext>
            </a:extLst>
          </p:cNvPr>
          <p:cNvSpPr/>
          <p:nvPr/>
        </p:nvSpPr>
        <p:spPr>
          <a:xfrm rot="16200000">
            <a:off x="777378" y="13650370"/>
            <a:ext cx="2780712" cy="2184400"/>
          </a:xfrm>
          <a:prstGeom prst="blockArc">
            <a:avLst>
              <a:gd name="adj1" fmla="val 10794188"/>
              <a:gd name="adj2" fmla="val 156513"/>
              <a:gd name="adj3" fmla="val 2821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4" name="Rectangle 113">
            <a:extLst>
              <a:ext uri="{FF2B5EF4-FFF2-40B4-BE49-F238E27FC236}">
                <a16:creationId xmlns:a16="http://schemas.microsoft.com/office/drawing/2014/main" id="{361D24CC-941E-4C47-B0EC-E144352A4A74}"/>
              </a:ext>
            </a:extLst>
          </p:cNvPr>
          <p:cNvSpPr/>
          <p:nvPr/>
        </p:nvSpPr>
        <p:spPr>
          <a:xfrm>
            <a:off x="2167733" y="15522198"/>
            <a:ext cx="6361359" cy="61073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2" name="Block Arc 131">
            <a:extLst>
              <a:ext uri="{FF2B5EF4-FFF2-40B4-BE49-F238E27FC236}">
                <a16:creationId xmlns:a16="http://schemas.microsoft.com/office/drawing/2014/main" id="{2ABDDAA7-1330-5846-8957-036F466F9A01}"/>
              </a:ext>
            </a:extLst>
          </p:cNvPr>
          <p:cNvSpPr/>
          <p:nvPr/>
        </p:nvSpPr>
        <p:spPr>
          <a:xfrm rot="5400000" flipH="1">
            <a:off x="6489326" y="11457995"/>
            <a:ext cx="2847721" cy="2184400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33" name="Rectangle 132">
            <a:extLst>
              <a:ext uri="{FF2B5EF4-FFF2-40B4-BE49-F238E27FC236}">
                <a16:creationId xmlns:a16="http://schemas.microsoft.com/office/drawing/2014/main" id="{8EE221F3-E29A-7E44-BA3E-4DDEF353168D}"/>
              </a:ext>
            </a:extLst>
          </p:cNvPr>
          <p:cNvSpPr/>
          <p:nvPr/>
        </p:nvSpPr>
        <p:spPr>
          <a:xfrm>
            <a:off x="2167734" y="13352216"/>
            <a:ext cx="5841999" cy="62184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5" name="Rectangle 134">
            <a:extLst>
              <a:ext uri="{FF2B5EF4-FFF2-40B4-BE49-F238E27FC236}">
                <a16:creationId xmlns:a16="http://schemas.microsoft.com/office/drawing/2014/main" id="{BBA4EACD-79B2-9047-926C-4179677F6DF3}"/>
              </a:ext>
            </a:extLst>
          </p:cNvPr>
          <p:cNvSpPr/>
          <p:nvPr/>
        </p:nvSpPr>
        <p:spPr>
          <a:xfrm>
            <a:off x="2048150" y="11189828"/>
            <a:ext cx="5841604" cy="65497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6" name="Block Arc 135">
            <a:extLst>
              <a:ext uri="{FF2B5EF4-FFF2-40B4-BE49-F238E27FC236}">
                <a16:creationId xmlns:a16="http://schemas.microsoft.com/office/drawing/2014/main" id="{28EF7BC0-BD7F-BD4C-8DBE-13C9030B0FE6}"/>
              </a:ext>
            </a:extLst>
          </p:cNvPr>
          <p:cNvSpPr/>
          <p:nvPr/>
        </p:nvSpPr>
        <p:spPr>
          <a:xfrm rot="16200000">
            <a:off x="643955" y="9291595"/>
            <a:ext cx="2844580" cy="2229301"/>
          </a:xfrm>
          <a:prstGeom prst="blockArc">
            <a:avLst>
              <a:gd name="adj1" fmla="val 10750480"/>
              <a:gd name="adj2" fmla="val 263439"/>
              <a:gd name="adj3" fmla="val 28511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40" name="Block Arc 139">
            <a:extLst>
              <a:ext uri="{FF2B5EF4-FFF2-40B4-BE49-F238E27FC236}">
                <a16:creationId xmlns:a16="http://schemas.microsoft.com/office/drawing/2014/main" id="{E050A4CB-2DFF-4C43-B71B-CB7634BAF8C7}"/>
              </a:ext>
            </a:extLst>
          </p:cNvPr>
          <p:cNvSpPr/>
          <p:nvPr/>
        </p:nvSpPr>
        <p:spPr>
          <a:xfrm rot="5400000" flipH="1">
            <a:off x="6400348" y="7059340"/>
            <a:ext cx="2847721" cy="2287911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41" name="Rectangle 140">
            <a:extLst>
              <a:ext uri="{FF2B5EF4-FFF2-40B4-BE49-F238E27FC236}">
                <a16:creationId xmlns:a16="http://schemas.microsoft.com/office/drawing/2014/main" id="{4ED9223C-B305-724C-860B-8788F8ED72BC}"/>
              </a:ext>
            </a:extLst>
          </p:cNvPr>
          <p:cNvSpPr/>
          <p:nvPr/>
        </p:nvSpPr>
        <p:spPr>
          <a:xfrm>
            <a:off x="2032661" y="8981637"/>
            <a:ext cx="5909338" cy="652772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2" name="Rectangle 141">
            <a:extLst>
              <a:ext uri="{FF2B5EF4-FFF2-40B4-BE49-F238E27FC236}">
                <a16:creationId xmlns:a16="http://schemas.microsoft.com/office/drawing/2014/main" id="{5B6ECEE5-8B0A-BE49-88D6-380CCB5771D4}"/>
              </a:ext>
            </a:extLst>
          </p:cNvPr>
          <p:cNvSpPr/>
          <p:nvPr/>
        </p:nvSpPr>
        <p:spPr>
          <a:xfrm>
            <a:off x="2093676" y="6821193"/>
            <a:ext cx="5827821" cy="61739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3" name="Block Arc 142">
            <a:extLst>
              <a:ext uri="{FF2B5EF4-FFF2-40B4-BE49-F238E27FC236}">
                <a16:creationId xmlns:a16="http://schemas.microsoft.com/office/drawing/2014/main" id="{F9A4C65A-77AF-D444-B52E-87C937A7CC66}"/>
              </a:ext>
            </a:extLst>
          </p:cNvPr>
          <p:cNvSpPr/>
          <p:nvPr/>
        </p:nvSpPr>
        <p:spPr>
          <a:xfrm rot="16200000">
            <a:off x="743738" y="4951001"/>
            <a:ext cx="2793139" cy="2184400"/>
          </a:xfrm>
          <a:prstGeom prst="blockArc">
            <a:avLst>
              <a:gd name="adj1" fmla="val 10800000"/>
              <a:gd name="adj2" fmla="val 156513"/>
              <a:gd name="adj3" fmla="val 2821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14" name="Block Arc 213">
            <a:extLst>
              <a:ext uri="{FF2B5EF4-FFF2-40B4-BE49-F238E27FC236}">
                <a16:creationId xmlns:a16="http://schemas.microsoft.com/office/drawing/2014/main" id="{9BB00DD6-C4C4-7348-AD3E-28EAE4D8492B}"/>
              </a:ext>
            </a:extLst>
          </p:cNvPr>
          <p:cNvSpPr/>
          <p:nvPr/>
        </p:nvSpPr>
        <p:spPr>
          <a:xfrm rot="5400000" flipH="1">
            <a:off x="6435774" y="2764840"/>
            <a:ext cx="2847721" cy="2184400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15" name="Rectangle 214">
            <a:extLst>
              <a:ext uri="{FF2B5EF4-FFF2-40B4-BE49-F238E27FC236}">
                <a16:creationId xmlns:a16="http://schemas.microsoft.com/office/drawing/2014/main" id="{19CB39D4-AD12-0B45-8E85-C9D1845FD3AE}"/>
              </a:ext>
            </a:extLst>
          </p:cNvPr>
          <p:cNvSpPr/>
          <p:nvPr/>
        </p:nvSpPr>
        <p:spPr>
          <a:xfrm>
            <a:off x="2126231" y="4657837"/>
            <a:ext cx="5827819" cy="60417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0" name="Oval 219">
            <a:extLst>
              <a:ext uri="{FF2B5EF4-FFF2-40B4-BE49-F238E27FC236}">
                <a16:creationId xmlns:a16="http://schemas.microsoft.com/office/drawing/2014/main" id="{73B2E537-2E94-164D-A891-794C913A475F}"/>
              </a:ext>
            </a:extLst>
          </p:cNvPr>
          <p:cNvSpPr/>
          <p:nvPr/>
        </p:nvSpPr>
        <p:spPr>
          <a:xfrm>
            <a:off x="753457" y="4746235"/>
            <a:ext cx="1214980" cy="1304869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1" name="Oval 220">
            <a:extLst>
              <a:ext uri="{FF2B5EF4-FFF2-40B4-BE49-F238E27FC236}">
                <a16:creationId xmlns:a16="http://schemas.microsoft.com/office/drawing/2014/main" id="{7F00163B-8BDB-AF44-A463-AD1ACB8794F0}"/>
              </a:ext>
            </a:extLst>
          </p:cNvPr>
          <p:cNvSpPr/>
          <p:nvPr/>
        </p:nvSpPr>
        <p:spPr>
          <a:xfrm>
            <a:off x="939363" y="4925927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4" name="Oval 223">
            <a:extLst>
              <a:ext uri="{FF2B5EF4-FFF2-40B4-BE49-F238E27FC236}">
                <a16:creationId xmlns:a16="http://schemas.microsoft.com/office/drawing/2014/main" id="{ACF0C630-75E2-F848-B9E5-7E5905E2C993}"/>
              </a:ext>
            </a:extLst>
          </p:cNvPr>
          <p:cNvSpPr/>
          <p:nvPr/>
        </p:nvSpPr>
        <p:spPr>
          <a:xfrm>
            <a:off x="1163848" y="8721202"/>
            <a:ext cx="1214980" cy="1304869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5" name="Oval 224">
            <a:extLst>
              <a:ext uri="{FF2B5EF4-FFF2-40B4-BE49-F238E27FC236}">
                <a16:creationId xmlns:a16="http://schemas.microsoft.com/office/drawing/2014/main" id="{37258FC4-E633-1F40-B961-0AFD7DEF4AD4}"/>
              </a:ext>
            </a:extLst>
          </p:cNvPr>
          <p:cNvSpPr/>
          <p:nvPr/>
        </p:nvSpPr>
        <p:spPr>
          <a:xfrm>
            <a:off x="1314608" y="8925526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6" name="Oval 225">
            <a:extLst>
              <a:ext uri="{FF2B5EF4-FFF2-40B4-BE49-F238E27FC236}">
                <a16:creationId xmlns:a16="http://schemas.microsoft.com/office/drawing/2014/main" id="{A716D0B4-6237-2645-A384-C1B927AF0552}"/>
              </a:ext>
            </a:extLst>
          </p:cNvPr>
          <p:cNvSpPr/>
          <p:nvPr/>
        </p:nvSpPr>
        <p:spPr>
          <a:xfrm>
            <a:off x="7621308" y="10948137"/>
            <a:ext cx="1214980" cy="1304869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7" name="Oval 226">
            <a:extLst>
              <a:ext uri="{FF2B5EF4-FFF2-40B4-BE49-F238E27FC236}">
                <a16:creationId xmlns:a16="http://schemas.microsoft.com/office/drawing/2014/main" id="{7112001F-C49E-A041-A930-D9070852FCB6}"/>
              </a:ext>
            </a:extLst>
          </p:cNvPr>
          <p:cNvSpPr/>
          <p:nvPr/>
        </p:nvSpPr>
        <p:spPr>
          <a:xfrm>
            <a:off x="7808262" y="11148921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8" name="Oval 227">
            <a:extLst>
              <a:ext uri="{FF2B5EF4-FFF2-40B4-BE49-F238E27FC236}">
                <a16:creationId xmlns:a16="http://schemas.microsoft.com/office/drawing/2014/main" id="{AB96207F-9876-7A4C-8CB8-0378596E3D43}"/>
              </a:ext>
            </a:extLst>
          </p:cNvPr>
          <p:cNvSpPr/>
          <p:nvPr/>
        </p:nvSpPr>
        <p:spPr>
          <a:xfrm>
            <a:off x="757094" y="14395100"/>
            <a:ext cx="1214980" cy="1304869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9" name="Oval 228">
            <a:extLst>
              <a:ext uri="{FF2B5EF4-FFF2-40B4-BE49-F238E27FC236}">
                <a16:creationId xmlns:a16="http://schemas.microsoft.com/office/drawing/2014/main" id="{78D87C2B-4ED1-1C4B-B314-D95374A7846D}"/>
              </a:ext>
            </a:extLst>
          </p:cNvPr>
          <p:cNvSpPr/>
          <p:nvPr/>
        </p:nvSpPr>
        <p:spPr>
          <a:xfrm>
            <a:off x="944048" y="14595885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6B5CF508-9F97-7344-A588-8737134FC758}"/>
              </a:ext>
            </a:extLst>
          </p:cNvPr>
          <p:cNvSpPr/>
          <p:nvPr/>
        </p:nvSpPr>
        <p:spPr>
          <a:xfrm>
            <a:off x="1914928" y="2432385"/>
            <a:ext cx="6023138" cy="62936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Triangle 45">
            <a:extLst>
              <a:ext uri="{FF2B5EF4-FFF2-40B4-BE49-F238E27FC236}">
                <a16:creationId xmlns:a16="http://schemas.microsoft.com/office/drawing/2014/main" id="{B85D31BE-9BE0-3341-86C3-0BFD563EAA1B}"/>
              </a:ext>
            </a:extLst>
          </p:cNvPr>
          <p:cNvSpPr/>
          <p:nvPr/>
        </p:nvSpPr>
        <p:spPr>
          <a:xfrm rot="16200000">
            <a:off x="1078449" y="2348609"/>
            <a:ext cx="938427" cy="735967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2BE9DFE9-D2AE-C14C-AB63-41C6DF192559}"/>
              </a:ext>
            </a:extLst>
          </p:cNvPr>
          <p:cNvSpPr txBox="1"/>
          <p:nvPr/>
        </p:nvSpPr>
        <p:spPr>
          <a:xfrm>
            <a:off x="927209" y="14670754"/>
            <a:ext cx="841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YEAR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B87A07DE-C984-5043-ABB4-D3D967D43357}"/>
              </a:ext>
            </a:extLst>
          </p:cNvPr>
          <p:cNvSpPr txBox="1"/>
          <p:nvPr/>
        </p:nvSpPr>
        <p:spPr>
          <a:xfrm>
            <a:off x="933396" y="14707602"/>
            <a:ext cx="841074" cy="8271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1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E2392CED-199C-044B-8C83-9528D182044C}"/>
              </a:ext>
            </a:extLst>
          </p:cNvPr>
          <p:cNvSpPr txBox="1"/>
          <p:nvPr/>
        </p:nvSpPr>
        <p:spPr>
          <a:xfrm>
            <a:off x="7802072" y="11203499"/>
            <a:ext cx="841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YEAR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0EC6A36B-BE5D-9742-9412-BEDB5350E9B4}"/>
              </a:ext>
            </a:extLst>
          </p:cNvPr>
          <p:cNvSpPr txBox="1"/>
          <p:nvPr/>
        </p:nvSpPr>
        <p:spPr>
          <a:xfrm>
            <a:off x="7808261" y="11240346"/>
            <a:ext cx="841074" cy="8271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2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A8E84878-B999-3E45-A62E-A5D9A1ABF6E1}"/>
              </a:ext>
            </a:extLst>
          </p:cNvPr>
          <p:cNvSpPr txBox="1"/>
          <p:nvPr/>
        </p:nvSpPr>
        <p:spPr>
          <a:xfrm>
            <a:off x="1318489" y="9047086"/>
            <a:ext cx="841074" cy="8271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3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560EBA4B-8AEC-D046-B76B-ED0FD5A6C7DD}"/>
              </a:ext>
            </a:extLst>
          </p:cNvPr>
          <p:cNvSpPr txBox="1"/>
          <p:nvPr/>
        </p:nvSpPr>
        <p:spPr>
          <a:xfrm>
            <a:off x="920414" y="5018839"/>
            <a:ext cx="841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YEAR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6219AB6F-CC39-9542-9CB4-66613FD228E7}"/>
              </a:ext>
            </a:extLst>
          </p:cNvPr>
          <p:cNvSpPr txBox="1"/>
          <p:nvPr/>
        </p:nvSpPr>
        <p:spPr>
          <a:xfrm>
            <a:off x="949609" y="5043574"/>
            <a:ext cx="841074" cy="8271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5</a:t>
            </a:r>
          </a:p>
        </p:txBody>
      </p:sp>
      <p:sp>
        <p:nvSpPr>
          <p:cNvPr id="222" name="Oval 221">
            <a:extLst>
              <a:ext uri="{FF2B5EF4-FFF2-40B4-BE49-F238E27FC236}">
                <a16:creationId xmlns:a16="http://schemas.microsoft.com/office/drawing/2014/main" id="{80735897-8BBA-DB41-B061-A9B018CCEA5B}"/>
              </a:ext>
            </a:extLst>
          </p:cNvPr>
          <p:cNvSpPr/>
          <p:nvPr/>
        </p:nvSpPr>
        <p:spPr>
          <a:xfrm>
            <a:off x="7559862" y="6668297"/>
            <a:ext cx="1214980" cy="1304869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3" name="Oval 222">
            <a:extLst>
              <a:ext uri="{FF2B5EF4-FFF2-40B4-BE49-F238E27FC236}">
                <a16:creationId xmlns:a16="http://schemas.microsoft.com/office/drawing/2014/main" id="{B86E97AE-F6AD-3941-9977-D85456F283F2}"/>
              </a:ext>
            </a:extLst>
          </p:cNvPr>
          <p:cNvSpPr/>
          <p:nvPr/>
        </p:nvSpPr>
        <p:spPr>
          <a:xfrm>
            <a:off x="7767649" y="6870354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397388CA-480C-FF4C-8413-3D86DF3CDAEA}"/>
              </a:ext>
            </a:extLst>
          </p:cNvPr>
          <p:cNvSpPr txBox="1"/>
          <p:nvPr/>
        </p:nvSpPr>
        <p:spPr>
          <a:xfrm>
            <a:off x="7757271" y="6991835"/>
            <a:ext cx="841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YEAR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8418B80D-A453-EC4A-95CC-6785F89B09BA}"/>
              </a:ext>
            </a:extLst>
          </p:cNvPr>
          <p:cNvSpPr txBox="1"/>
          <p:nvPr/>
        </p:nvSpPr>
        <p:spPr>
          <a:xfrm>
            <a:off x="7748798" y="7051948"/>
            <a:ext cx="841074" cy="8271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4</a:t>
            </a:r>
          </a:p>
        </p:txBody>
      </p:sp>
      <p:sp>
        <p:nvSpPr>
          <p:cNvPr id="230" name="Oval 229">
            <a:extLst>
              <a:ext uri="{FF2B5EF4-FFF2-40B4-BE49-F238E27FC236}">
                <a16:creationId xmlns:a16="http://schemas.microsoft.com/office/drawing/2014/main" id="{67D857C8-6DBF-1441-BED6-4FF1EB531C36}"/>
              </a:ext>
            </a:extLst>
          </p:cNvPr>
          <p:cNvSpPr/>
          <p:nvPr/>
        </p:nvSpPr>
        <p:spPr>
          <a:xfrm>
            <a:off x="5900728" y="15151305"/>
            <a:ext cx="1214980" cy="1304869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C</a:t>
            </a:r>
          </a:p>
        </p:txBody>
      </p:sp>
      <p:sp>
        <p:nvSpPr>
          <p:cNvPr id="231" name="Oval 230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6087683" y="15352091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CA47D14-6621-B142-8EB1-01BD03E6B204}"/>
              </a:ext>
            </a:extLst>
          </p:cNvPr>
          <p:cNvSpPr txBox="1"/>
          <p:nvPr/>
        </p:nvSpPr>
        <p:spPr>
          <a:xfrm>
            <a:off x="6087681" y="15572891"/>
            <a:ext cx="8410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/>
              <a:t>EYFS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A387A55-7789-A34F-867D-72AA9CFF66F4}"/>
              </a:ext>
            </a:extLst>
          </p:cNvPr>
          <p:cNvSpPr txBox="1"/>
          <p:nvPr/>
        </p:nvSpPr>
        <p:spPr>
          <a:xfrm>
            <a:off x="7458181" y="16247055"/>
            <a:ext cx="9421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Develop a lifelong love of learning </a:t>
            </a: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1D43B973-AA12-4345-90A5-05DCC0B4FECD}"/>
              </a:ext>
            </a:extLst>
          </p:cNvPr>
          <p:cNvSpPr txBox="1"/>
          <p:nvPr/>
        </p:nvSpPr>
        <p:spPr>
          <a:xfrm>
            <a:off x="7011948" y="15011531"/>
            <a:ext cx="94210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 </a:t>
            </a:r>
          </a:p>
        </p:txBody>
      </p:sp>
      <p:cxnSp>
        <p:nvCxnSpPr>
          <p:cNvPr id="95" name="Straight Connector 94">
            <a:extLst>
              <a:ext uri="{FF2B5EF4-FFF2-40B4-BE49-F238E27FC236}">
                <a16:creationId xmlns:a16="http://schemas.microsoft.com/office/drawing/2014/main" id="{432DE9D9-B0B5-F742-8942-7B37AAB3C019}"/>
              </a:ext>
            </a:extLst>
          </p:cNvPr>
          <p:cNvCxnSpPr>
            <a:cxnSpLocks/>
          </p:cNvCxnSpPr>
          <p:nvPr/>
        </p:nvCxnSpPr>
        <p:spPr>
          <a:xfrm flipV="1">
            <a:off x="7818467" y="15803723"/>
            <a:ext cx="0" cy="492873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6" name="TextBox 95">
            <a:extLst>
              <a:ext uri="{FF2B5EF4-FFF2-40B4-BE49-F238E27FC236}">
                <a16:creationId xmlns:a16="http://schemas.microsoft.com/office/drawing/2014/main" id="{6BBB8CAD-5283-2946-B457-0E1BA324806B}"/>
              </a:ext>
            </a:extLst>
          </p:cNvPr>
          <p:cNvSpPr txBox="1"/>
          <p:nvPr/>
        </p:nvSpPr>
        <p:spPr>
          <a:xfrm>
            <a:off x="6759092" y="16519657"/>
            <a:ext cx="9421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Build a solid foundation in education</a:t>
            </a:r>
          </a:p>
        </p:txBody>
      </p:sp>
      <p:cxnSp>
        <p:nvCxnSpPr>
          <p:cNvPr id="101" name="Straight Connector 100">
            <a:extLst>
              <a:ext uri="{FF2B5EF4-FFF2-40B4-BE49-F238E27FC236}">
                <a16:creationId xmlns:a16="http://schemas.microsoft.com/office/drawing/2014/main" id="{ED5654B3-6730-9743-8B5B-BB63078882F5}"/>
              </a:ext>
            </a:extLst>
          </p:cNvPr>
          <p:cNvCxnSpPr>
            <a:cxnSpLocks/>
          </p:cNvCxnSpPr>
          <p:nvPr/>
        </p:nvCxnSpPr>
        <p:spPr>
          <a:xfrm>
            <a:off x="5233737" y="15325513"/>
            <a:ext cx="15229" cy="535548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Connector 103">
            <a:extLst>
              <a:ext uri="{FF2B5EF4-FFF2-40B4-BE49-F238E27FC236}">
                <a16:creationId xmlns:a16="http://schemas.microsoft.com/office/drawing/2014/main" id="{A43FCBD3-15AC-074B-89C1-9811AED33C3A}"/>
              </a:ext>
            </a:extLst>
          </p:cNvPr>
          <p:cNvCxnSpPr>
            <a:cxnSpLocks/>
          </p:cNvCxnSpPr>
          <p:nvPr/>
        </p:nvCxnSpPr>
        <p:spPr>
          <a:xfrm flipV="1">
            <a:off x="5044099" y="15979235"/>
            <a:ext cx="0" cy="602013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Connector 115">
            <a:extLst>
              <a:ext uri="{FF2B5EF4-FFF2-40B4-BE49-F238E27FC236}">
                <a16:creationId xmlns:a16="http://schemas.microsoft.com/office/drawing/2014/main" id="{00E6D38E-3F60-8646-B0C0-1F4A34240498}"/>
              </a:ext>
            </a:extLst>
          </p:cNvPr>
          <p:cNvCxnSpPr>
            <a:cxnSpLocks/>
          </p:cNvCxnSpPr>
          <p:nvPr/>
        </p:nvCxnSpPr>
        <p:spPr>
          <a:xfrm>
            <a:off x="3816381" y="15246318"/>
            <a:ext cx="1" cy="433163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Straight Connector 118">
            <a:extLst>
              <a:ext uri="{FF2B5EF4-FFF2-40B4-BE49-F238E27FC236}">
                <a16:creationId xmlns:a16="http://schemas.microsoft.com/office/drawing/2014/main" id="{79CABD94-8106-F04E-93C4-2DBA3B817C6C}"/>
              </a:ext>
            </a:extLst>
          </p:cNvPr>
          <p:cNvCxnSpPr>
            <a:cxnSpLocks/>
          </p:cNvCxnSpPr>
          <p:nvPr/>
        </p:nvCxnSpPr>
        <p:spPr>
          <a:xfrm>
            <a:off x="2395191" y="15462899"/>
            <a:ext cx="0" cy="298436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7" name="Straight Connector 146">
            <a:extLst>
              <a:ext uri="{FF2B5EF4-FFF2-40B4-BE49-F238E27FC236}">
                <a16:creationId xmlns:a16="http://schemas.microsoft.com/office/drawing/2014/main" id="{12ABD505-175E-A541-AEFE-152268C0ADBA}"/>
              </a:ext>
            </a:extLst>
          </p:cNvPr>
          <p:cNvCxnSpPr>
            <a:cxnSpLocks/>
          </p:cNvCxnSpPr>
          <p:nvPr/>
        </p:nvCxnSpPr>
        <p:spPr>
          <a:xfrm flipV="1">
            <a:off x="2237561" y="13870676"/>
            <a:ext cx="0" cy="595561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8" name="TextBox 147">
            <a:extLst>
              <a:ext uri="{FF2B5EF4-FFF2-40B4-BE49-F238E27FC236}">
                <a16:creationId xmlns:a16="http://schemas.microsoft.com/office/drawing/2014/main" id="{1C808248-160E-3F45-9CA0-98B565E09F9D}"/>
              </a:ext>
            </a:extLst>
          </p:cNvPr>
          <p:cNvSpPr txBox="1"/>
          <p:nvPr/>
        </p:nvSpPr>
        <p:spPr>
          <a:xfrm>
            <a:off x="2799724" y="14401968"/>
            <a:ext cx="80949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u="sng" dirty="0"/>
              <a:t>SMOOTHIES</a:t>
            </a:r>
          </a:p>
        </p:txBody>
      </p:sp>
      <p:cxnSp>
        <p:nvCxnSpPr>
          <p:cNvPr id="152" name="Straight Connector 151">
            <a:extLst>
              <a:ext uri="{FF2B5EF4-FFF2-40B4-BE49-F238E27FC236}">
                <a16:creationId xmlns:a16="http://schemas.microsoft.com/office/drawing/2014/main" id="{CB1F136E-DC0D-8041-B672-ED702DE044A1}"/>
              </a:ext>
            </a:extLst>
          </p:cNvPr>
          <p:cNvCxnSpPr>
            <a:cxnSpLocks/>
          </p:cNvCxnSpPr>
          <p:nvPr/>
        </p:nvCxnSpPr>
        <p:spPr>
          <a:xfrm>
            <a:off x="2331728" y="13296078"/>
            <a:ext cx="0" cy="526750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Straight Connector 121">
            <a:extLst>
              <a:ext uri="{FF2B5EF4-FFF2-40B4-BE49-F238E27FC236}">
                <a16:creationId xmlns:a16="http://schemas.microsoft.com/office/drawing/2014/main" id="{473AE042-4C1C-0540-90DF-805167FB44C6}"/>
              </a:ext>
            </a:extLst>
          </p:cNvPr>
          <p:cNvCxnSpPr>
            <a:cxnSpLocks/>
          </p:cNvCxnSpPr>
          <p:nvPr/>
        </p:nvCxnSpPr>
        <p:spPr>
          <a:xfrm flipV="1">
            <a:off x="7312376" y="15739180"/>
            <a:ext cx="0" cy="801211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Straight Connector 127">
            <a:extLst>
              <a:ext uri="{FF2B5EF4-FFF2-40B4-BE49-F238E27FC236}">
                <a16:creationId xmlns:a16="http://schemas.microsoft.com/office/drawing/2014/main" id="{E64338C0-E09F-E84D-91F2-CB8BB2D36010}"/>
              </a:ext>
            </a:extLst>
          </p:cNvPr>
          <p:cNvCxnSpPr>
            <a:cxnSpLocks/>
          </p:cNvCxnSpPr>
          <p:nvPr/>
        </p:nvCxnSpPr>
        <p:spPr>
          <a:xfrm>
            <a:off x="4678549" y="13325343"/>
            <a:ext cx="0" cy="398219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9" name="TextBox 128">
            <a:extLst>
              <a:ext uri="{FF2B5EF4-FFF2-40B4-BE49-F238E27FC236}">
                <a16:creationId xmlns:a16="http://schemas.microsoft.com/office/drawing/2014/main" id="{F4A3E031-B76D-D04F-8233-8F8B5D2D3BA2}"/>
              </a:ext>
            </a:extLst>
          </p:cNvPr>
          <p:cNvSpPr txBox="1"/>
          <p:nvPr/>
        </p:nvSpPr>
        <p:spPr>
          <a:xfrm>
            <a:off x="3956186" y="12976991"/>
            <a:ext cx="132413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Joining fabrics. Design and make a puppet.</a:t>
            </a:r>
          </a:p>
        </p:txBody>
      </p:sp>
      <p:cxnSp>
        <p:nvCxnSpPr>
          <p:cNvPr id="131" name="Straight Connector 130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V="1">
            <a:off x="4511618" y="13723562"/>
            <a:ext cx="0" cy="655919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4" name="TextBox 133">
            <a:extLst>
              <a:ext uri="{FF2B5EF4-FFF2-40B4-BE49-F238E27FC236}">
                <a16:creationId xmlns:a16="http://schemas.microsoft.com/office/drawing/2014/main" id="{95F62214-CCB5-8B42-AF36-CB2A533A5535}"/>
              </a:ext>
            </a:extLst>
          </p:cNvPr>
          <p:cNvSpPr txBox="1"/>
          <p:nvPr/>
        </p:nvSpPr>
        <p:spPr>
          <a:xfrm>
            <a:off x="5247031" y="14395100"/>
            <a:ext cx="61715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u="sng" dirty="0"/>
              <a:t>PUPPETS</a:t>
            </a:r>
          </a:p>
        </p:txBody>
      </p:sp>
      <p:sp>
        <p:nvSpPr>
          <p:cNvPr id="161" name="TextBox 160">
            <a:extLst>
              <a:ext uri="{FF2B5EF4-FFF2-40B4-BE49-F238E27FC236}">
                <a16:creationId xmlns:a16="http://schemas.microsoft.com/office/drawing/2014/main" id="{76BC9A8D-CA16-6F43-A732-D2CEA3AF9B47}"/>
              </a:ext>
            </a:extLst>
          </p:cNvPr>
          <p:cNvSpPr txBox="1"/>
          <p:nvPr/>
        </p:nvSpPr>
        <p:spPr>
          <a:xfrm>
            <a:off x="5905184" y="13928857"/>
            <a:ext cx="63194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800" dirty="0"/>
          </a:p>
        </p:txBody>
      </p:sp>
      <p:cxnSp>
        <p:nvCxnSpPr>
          <p:cNvPr id="162" name="Straight Connector 161">
            <a:extLst>
              <a:ext uri="{FF2B5EF4-FFF2-40B4-BE49-F238E27FC236}">
                <a16:creationId xmlns:a16="http://schemas.microsoft.com/office/drawing/2014/main" id="{C78E72D1-A4E0-D94A-AD26-756C6F30DB76}"/>
              </a:ext>
            </a:extLst>
          </p:cNvPr>
          <p:cNvCxnSpPr>
            <a:cxnSpLocks/>
          </p:cNvCxnSpPr>
          <p:nvPr/>
        </p:nvCxnSpPr>
        <p:spPr>
          <a:xfrm>
            <a:off x="6793919" y="13062203"/>
            <a:ext cx="0" cy="526280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3" name="TextBox 162">
            <a:extLst>
              <a:ext uri="{FF2B5EF4-FFF2-40B4-BE49-F238E27FC236}">
                <a16:creationId xmlns:a16="http://schemas.microsoft.com/office/drawing/2014/main" id="{8D7D4A98-D1CC-4C4F-B86C-013B0415E4A7}"/>
              </a:ext>
            </a:extLst>
          </p:cNvPr>
          <p:cNvSpPr txBox="1"/>
          <p:nvPr/>
        </p:nvSpPr>
        <p:spPr>
          <a:xfrm>
            <a:off x="6816670" y="12965488"/>
            <a:ext cx="145301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Exploring sliders, movement and paper construction.</a:t>
            </a:r>
          </a:p>
        </p:txBody>
      </p:sp>
      <p:cxnSp>
        <p:nvCxnSpPr>
          <p:cNvPr id="164" name="Straight Connector 163">
            <a:extLst>
              <a:ext uri="{FF2B5EF4-FFF2-40B4-BE49-F238E27FC236}">
                <a16:creationId xmlns:a16="http://schemas.microsoft.com/office/drawing/2014/main" id="{43477E16-76BB-2647-B285-CEDE093FB07B}"/>
              </a:ext>
            </a:extLst>
          </p:cNvPr>
          <p:cNvCxnSpPr>
            <a:cxnSpLocks/>
          </p:cNvCxnSpPr>
          <p:nvPr/>
        </p:nvCxnSpPr>
        <p:spPr>
          <a:xfrm flipV="1">
            <a:off x="6691382" y="13673690"/>
            <a:ext cx="610" cy="510334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5" name="TextBox 164">
            <a:extLst>
              <a:ext uri="{FF2B5EF4-FFF2-40B4-BE49-F238E27FC236}">
                <a16:creationId xmlns:a16="http://schemas.microsoft.com/office/drawing/2014/main" id="{BFCDA041-876A-244A-98A8-68E42FCF899C}"/>
              </a:ext>
            </a:extLst>
          </p:cNvPr>
          <p:cNvSpPr txBox="1"/>
          <p:nvPr/>
        </p:nvSpPr>
        <p:spPr>
          <a:xfrm>
            <a:off x="7162487" y="13960863"/>
            <a:ext cx="720483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800" dirty="0"/>
          </a:p>
        </p:txBody>
      </p:sp>
      <p:cxnSp>
        <p:nvCxnSpPr>
          <p:cNvPr id="166" name="Straight Connector 165">
            <a:extLst>
              <a:ext uri="{FF2B5EF4-FFF2-40B4-BE49-F238E27FC236}">
                <a16:creationId xmlns:a16="http://schemas.microsoft.com/office/drawing/2014/main" id="{3D526A9F-69B1-6848-BE28-D0D0F2031640}"/>
              </a:ext>
            </a:extLst>
          </p:cNvPr>
          <p:cNvCxnSpPr>
            <a:cxnSpLocks/>
          </p:cNvCxnSpPr>
          <p:nvPr/>
        </p:nvCxnSpPr>
        <p:spPr>
          <a:xfrm flipH="1" flipV="1">
            <a:off x="2322883" y="15958397"/>
            <a:ext cx="3548" cy="507665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9" name="Straight Connector 188">
            <a:extLst>
              <a:ext uri="{FF2B5EF4-FFF2-40B4-BE49-F238E27FC236}">
                <a16:creationId xmlns:a16="http://schemas.microsoft.com/office/drawing/2014/main" id="{00C2B25B-A904-7041-98FC-DA72AEDAA265}"/>
              </a:ext>
            </a:extLst>
          </p:cNvPr>
          <p:cNvCxnSpPr>
            <a:cxnSpLocks/>
          </p:cNvCxnSpPr>
          <p:nvPr/>
        </p:nvCxnSpPr>
        <p:spPr>
          <a:xfrm>
            <a:off x="6167661" y="10783991"/>
            <a:ext cx="12561" cy="647763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0" name="TextBox 189">
            <a:extLst>
              <a:ext uri="{FF2B5EF4-FFF2-40B4-BE49-F238E27FC236}">
                <a16:creationId xmlns:a16="http://schemas.microsoft.com/office/drawing/2014/main" id="{A7EC5F2E-AD14-214A-8A3C-8928222884C5}"/>
              </a:ext>
            </a:extLst>
          </p:cNvPr>
          <p:cNvSpPr txBox="1"/>
          <p:nvPr/>
        </p:nvSpPr>
        <p:spPr>
          <a:xfrm>
            <a:off x="6269730" y="12306578"/>
            <a:ext cx="91997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u="sng" dirty="0"/>
              <a:t>BALANCED DIET</a:t>
            </a:r>
          </a:p>
        </p:txBody>
      </p:sp>
      <p:cxnSp>
        <p:nvCxnSpPr>
          <p:cNvPr id="193" name="Straight Connector 192">
            <a:extLst>
              <a:ext uri="{FF2B5EF4-FFF2-40B4-BE49-F238E27FC236}">
                <a16:creationId xmlns:a16="http://schemas.microsoft.com/office/drawing/2014/main" id="{80EDB21F-49F2-8A48-A076-3C80C1768E5C}"/>
              </a:ext>
            </a:extLst>
          </p:cNvPr>
          <p:cNvCxnSpPr>
            <a:cxnSpLocks/>
          </p:cNvCxnSpPr>
          <p:nvPr/>
        </p:nvCxnSpPr>
        <p:spPr>
          <a:xfrm flipV="1">
            <a:off x="6037997" y="11620115"/>
            <a:ext cx="0" cy="562327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4" name="TextBox 193">
            <a:extLst>
              <a:ext uri="{FF2B5EF4-FFF2-40B4-BE49-F238E27FC236}">
                <a16:creationId xmlns:a16="http://schemas.microsoft.com/office/drawing/2014/main" id="{F74F6976-AC01-9E47-A6A2-E3BA75810F25}"/>
              </a:ext>
            </a:extLst>
          </p:cNvPr>
          <p:cNvSpPr txBox="1"/>
          <p:nvPr/>
        </p:nvSpPr>
        <p:spPr>
          <a:xfrm>
            <a:off x="6145030" y="10703816"/>
            <a:ext cx="14906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Hidden sugars. Taste testing. Making a wrap.</a:t>
            </a:r>
          </a:p>
        </p:txBody>
      </p:sp>
      <p:cxnSp>
        <p:nvCxnSpPr>
          <p:cNvPr id="202" name="Straight Connector 201">
            <a:extLst>
              <a:ext uri="{FF2B5EF4-FFF2-40B4-BE49-F238E27FC236}">
                <a16:creationId xmlns:a16="http://schemas.microsoft.com/office/drawing/2014/main" id="{37F25081-DC98-7742-9CDD-B05C66E90535}"/>
              </a:ext>
            </a:extLst>
          </p:cNvPr>
          <p:cNvCxnSpPr>
            <a:cxnSpLocks/>
          </p:cNvCxnSpPr>
          <p:nvPr/>
        </p:nvCxnSpPr>
        <p:spPr>
          <a:xfrm flipH="1" flipV="1">
            <a:off x="4093633" y="11628001"/>
            <a:ext cx="11310" cy="610211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3" name="TextBox 202">
            <a:extLst>
              <a:ext uri="{FF2B5EF4-FFF2-40B4-BE49-F238E27FC236}">
                <a16:creationId xmlns:a16="http://schemas.microsoft.com/office/drawing/2014/main" id="{63ED1275-9D5C-B64F-99A8-47475CF3C87F}"/>
              </a:ext>
            </a:extLst>
          </p:cNvPr>
          <p:cNvSpPr txBox="1"/>
          <p:nvPr/>
        </p:nvSpPr>
        <p:spPr>
          <a:xfrm>
            <a:off x="4492669" y="12283487"/>
            <a:ext cx="8794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u="sng" dirty="0"/>
              <a:t>BABY BEAR’S CHAIR</a:t>
            </a:r>
          </a:p>
        </p:txBody>
      </p:sp>
      <p:cxnSp>
        <p:nvCxnSpPr>
          <p:cNvPr id="206" name="Straight Connector 205">
            <a:extLst>
              <a:ext uri="{FF2B5EF4-FFF2-40B4-BE49-F238E27FC236}">
                <a16:creationId xmlns:a16="http://schemas.microsoft.com/office/drawing/2014/main" id="{22C34EC9-0363-624B-91C8-BC3109AEE089}"/>
              </a:ext>
            </a:extLst>
          </p:cNvPr>
          <p:cNvCxnSpPr>
            <a:cxnSpLocks/>
          </p:cNvCxnSpPr>
          <p:nvPr/>
        </p:nvCxnSpPr>
        <p:spPr>
          <a:xfrm>
            <a:off x="4176231" y="10830602"/>
            <a:ext cx="0" cy="636637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7" name="TextBox 206">
            <a:extLst>
              <a:ext uri="{FF2B5EF4-FFF2-40B4-BE49-F238E27FC236}">
                <a16:creationId xmlns:a16="http://schemas.microsoft.com/office/drawing/2014/main" id="{25E82B73-4862-6D43-A30B-4BB7ADF42776}"/>
              </a:ext>
            </a:extLst>
          </p:cNvPr>
          <p:cNvSpPr txBox="1"/>
          <p:nvPr/>
        </p:nvSpPr>
        <p:spPr>
          <a:xfrm>
            <a:off x="4137861" y="10615513"/>
            <a:ext cx="13122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Exploring stability. Strengthening materials. Build and fix a chair.</a:t>
            </a:r>
          </a:p>
        </p:txBody>
      </p:sp>
      <p:cxnSp>
        <p:nvCxnSpPr>
          <p:cNvPr id="236" name="Straight Connector 235">
            <a:extLst>
              <a:ext uri="{FF2B5EF4-FFF2-40B4-BE49-F238E27FC236}">
                <a16:creationId xmlns:a16="http://schemas.microsoft.com/office/drawing/2014/main" id="{AB65D886-ADBA-FC4B-9739-0F6ED4A9D67A}"/>
              </a:ext>
            </a:extLst>
          </p:cNvPr>
          <p:cNvCxnSpPr>
            <a:cxnSpLocks/>
          </p:cNvCxnSpPr>
          <p:nvPr/>
        </p:nvCxnSpPr>
        <p:spPr>
          <a:xfrm flipV="1">
            <a:off x="2170416" y="11607841"/>
            <a:ext cx="0" cy="675646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7" name="TextBox 236">
            <a:extLst>
              <a:ext uri="{FF2B5EF4-FFF2-40B4-BE49-F238E27FC236}">
                <a16:creationId xmlns:a16="http://schemas.microsoft.com/office/drawing/2014/main" id="{253B767C-83F5-5E40-90FB-15D2702E5629}"/>
              </a:ext>
            </a:extLst>
          </p:cNvPr>
          <p:cNvSpPr txBox="1"/>
          <p:nvPr/>
        </p:nvSpPr>
        <p:spPr>
          <a:xfrm>
            <a:off x="2534016" y="12321685"/>
            <a:ext cx="71177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u="sng" dirty="0"/>
              <a:t>POUCHES</a:t>
            </a:r>
          </a:p>
        </p:txBody>
      </p:sp>
      <p:cxnSp>
        <p:nvCxnSpPr>
          <p:cNvPr id="177" name="Straight Connector 176">
            <a:extLst>
              <a:ext uri="{FF2B5EF4-FFF2-40B4-BE49-F238E27FC236}">
                <a16:creationId xmlns:a16="http://schemas.microsoft.com/office/drawing/2014/main" id="{2E2CCA24-81E9-D442-B021-72DAECEE6CBB}"/>
              </a:ext>
            </a:extLst>
          </p:cNvPr>
          <p:cNvCxnSpPr>
            <a:cxnSpLocks/>
          </p:cNvCxnSpPr>
          <p:nvPr/>
        </p:nvCxnSpPr>
        <p:spPr>
          <a:xfrm>
            <a:off x="2267654" y="11040743"/>
            <a:ext cx="2387" cy="382727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8" name="TextBox 177">
            <a:extLst>
              <a:ext uri="{FF2B5EF4-FFF2-40B4-BE49-F238E27FC236}">
                <a16:creationId xmlns:a16="http://schemas.microsoft.com/office/drawing/2014/main" id="{3875540D-5716-B741-AB2C-9365831F5D2E}"/>
              </a:ext>
            </a:extLst>
          </p:cNvPr>
          <p:cNvSpPr txBox="1"/>
          <p:nvPr/>
        </p:nvSpPr>
        <p:spPr>
          <a:xfrm>
            <a:off x="2099190" y="10699914"/>
            <a:ext cx="135862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Running stitch. Using a template. Making pouches.</a:t>
            </a:r>
          </a:p>
        </p:txBody>
      </p:sp>
      <p:cxnSp>
        <p:nvCxnSpPr>
          <p:cNvPr id="186" name="Straight Connector 185">
            <a:extLst>
              <a:ext uri="{FF2B5EF4-FFF2-40B4-BE49-F238E27FC236}">
                <a16:creationId xmlns:a16="http://schemas.microsoft.com/office/drawing/2014/main" id="{4014782C-4C57-2749-B186-F07B6C952DA1}"/>
              </a:ext>
            </a:extLst>
          </p:cNvPr>
          <p:cNvCxnSpPr>
            <a:cxnSpLocks/>
          </p:cNvCxnSpPr>
          <p:nvPr/>
        </p:nvCxnSpPr>
        <p:spPr>
          <a:xfrm>
            <a:off x="4507430" y="8802557"/>
            <a:ext cx="11450" cy="429456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6" name="Straight Connector 195">
            <a:extLst>
              <a:ext uri="{FF2B5EF4-FFF2-40B4-BE49-F238E27FC236}">
                <a16:creationId xmlns:a16="http://schemas.microsoft.com/office/drawing/2014/main" id="{206BE152-910A-2843-A2AB-7EEE1AB8E0D0}"/>
              </a:ext>
            </a:extLst>
          </p:cNvPr>
          <p:cNvCxnSpPr>
            <a:cxnSpLocks/>
          </p:cNvCxnSpPr>
          <p:nvPr/>
        </p:nvCxnSpPr>
        <p:spPr>
          <a:xfrm flipV="1">
            <a:off x="3768124" y="15983720"/>
            <a:ext cx="3811" cy="441149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4" name="Straight Connector 203">
            <a:extLst>
              <a:ext uri="{FF2B5EF4-FFF2-40B4-BE49-F238E27FC236}">
                <a16:creationId xmlns:a16="http://schemas.microsoft.com/office/drawing/2014/main" id="{B58C7C54-BA15-1143-8FA5-033C1320FED3}"/>
              </a:ext>
            </a:extLst>
          </p:cNvPr>
          <p:cNvCxnSpPr>
            <a:cxnSpLocks/>
          </p:cNvCxnSpPr>
          <p:nvPr/>
        </p:nvCxnSpPr>
        <p:spPr>
          <a:xfrm>
            <a:off x="2530641" y="8814115"/>
            <a:ext cx="1" cy="386964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" name="TextBox 204">
            <a:extLst>
              <a:ext uri="{FF2B5EF4-FFF2-40B4-BE49-F238E27FC236}">
                <a16:creationId xmlns:a16="http://schemas.microsoft.com/office/drawing/2014/main" id="{39D9D989-3FE8-3A48-A3DA-4F44494D3A3A}"/>
              </a:ext>
            </a:extLst>
          </p:cNvPr>
          <p:cNvSpPr txBox="1"/>
          <p:nvPr/>
        </p:nvSpPr>
        <p:spPr>
          <a:xfrm>
            <a:off x="2110427" y="8425794"/>
            <a:ext cx="12200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/>
              <a:t>Exploring pneumatics. Design and make and decorate a toy.</a:t>
            </a:r>
          </a:p>
        </p:txBody>
      </p:sp>
      <p:cxnSp>
        <p:nvCxnSpPr>
          <p:cNvPr id="213" name="Straight Connector 212">
            <a:extLst>
              <a:ext uri="{FF2B5EF4-FFF2-40B4-BE49-F238E27FC236}">
                <a16:creationId xmlns:a16="http://schemas.microsoft.com/office/drawing/2014/main" id="{1EADCC58-485B-1B45-9F99-708EBAE3C65F}"/>
              </a:ext>
            </a:extLst>
          </p:cNvPr>
          <p:cNvCxnSpPr>
            <a:cxnSpLocks/>
          </p:cNvCxnSpPr>
          <p:nvPr/>
        </p:nvCxnSpPr>
        <p:spPr>
          <a:xfrm flipV="1">
            <a:off x="2446239" y="9436004"/>
            <a:ext cx="0" cy="623185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3" name="TextBox 232">
            <a:extLst>
              <a:ext uri="{FF2B5EF4-FFF2-40B4-BE49-F238E27FC236}">
                <a16:creationId xmlns:a16="http://schemas.microsoft.com/office/drawing/2014/main" id="{412D5B28-6E7F-EA44-9179-8C526F1E04B7}"/>
              </a:ext>
            </a:extLst>
          </p:cNvPr>
          <p:cNvSpPr txBox="1"/>
          <p:nvPr/>
        </p:nvSpPr>
        <p:spPr>
          <a:xfrm>
            <a:off x="6607482" y="9969630"/>
            <a:ext cx="7553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b="1" u="sng" dirty="0"/>
              <a:t>CROSS STITCH AND APPLIQUE</a:t>
            </a:r>
          </a:p>
        </p:txBody>
      </p:sp>
      <p:sp>
        <p:nvSpPr>
          <p:cNvPr id="244" name="TextBox 243">
            <a:extLst>
              <a:ext uri="{FF2B5EF4-FFF2-40B4-BE49-F238E27FC236}">
                <a16:creationId xmlns:a16="http://schemas.microsoft.com/office/drawing/2014/main" id="{4788DB4D-C996-3E48-8B50-5141155D3B8E}"/>
              </a:ext>
            </a:extLst>
          </p:cNvPr>
          <p:cNvSpPr txBox="1"/>
          <p:nvPr/>
        </p:nvSpPr>
        <p:spPr>
          <a:xfrm>
            <a:off x="4113448" y="8390543"/>
            <a:ext cx="11838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International food supply. British seasonal food. Making a tart.</a:t>
            </a:r>
          </a:p>
        </p:txBody>
      </p:sp>
      <p:sp>
        <p:nvSpPr>
          <p:cNvPr id="248" name="TextBox 247">
            <a:extLst>
              <a:ext uri="{FF2B5EF4-FFF2-40B4-BE49-F238E27FC236}">
                <a16:creationId xmlns:a16="http://schemas.microsoft.com/office/drawing/2014/main" id="{918E321F-855E-1541-B747-5F3A86E1D933}"/>
              </a:ext>
            </a:extLst>
          </p:cNvPr>
          <p:cNvSpPr txBox="1"/>
          <p:nvPr/>
        </p:nvSpPr>
        <p:spPr>
          <a:xfrm>
            <a:off x="4686073" y="10053755"/>
            <a:ext cx="8422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u="sng" dirty="0"/>
              <a:t>EATING SEASONALLY</a:t>
            </a:r>
          </a:p>
        </p:txBody>
      </p:sp>
      <p:cxnSp>
        <p:nvCxnSpPr>
          <p:cNvPr id="239" name="Straight Connector 238">
            <a:extLst>
              <a:ext uri="{FF2B5EF4-FFF2-40B4-BE49-F238E27FC236}">
                <a16:creationId xmlns:a16="http://schemas.microsoft.com/office/drawing/2014/main" id="{5983F250-BC6D-D943-BA73-7F2886C57B84}"/>
              </a:ext>
            </a:extLst>
          </p:cNvPr>
          <p:cNvCxnSpPr>
            <a:cxnSpLocks/>
          </p:cNvCxnSpPr>
          <p:nvPr/>
        </p:nvCxnSpPr>
        <p:spPr>
          <a:xfrm>
            <a:off x="6124750" y="8830729"/>
            <a:ext cx="0" cy="373111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6" name="Straight Connector 245">
            <a:extLst>
              <a:ext uri="{FF2B5EF4-FFF2-40B4-BE49-F238E27FC236}">
                <a16:creationId xmlns:a16="http://schemas.microsoft.com/office/drawing/2014/main" id="{BF528227-07B4-C549-8C1A-9F98BE2554DB}"/>
              </a:ext>
            </a:extLst>
          </p:cNvPr>
          <p:cNvCxnSpPr>
            <a:cxnSpLocks/>
          </p:cNvCxnSpPr>
          <p:nvPr/>
        </p:nvCxnSpPr>
        <p:spPr>
          <a:xfrm flipV="1">
            <a:off x="6136154" y="9464941"/>
            <a:ext cx="3058" cy="692245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1" name="TextBox 250">
            <a:extLst>
              <a:ext uri="{FF2B5EF4-FFF2-40B4-BE49-F238E27FC236}">
                <a16:creationId xmlns:a16="http://schemas.microsoft.com/office/drawing/2014/main" id="{E5D8B93E-1429-AA4B-A56C-509AEC4F5E41}"/>
              </a:ext>
            </a:extLst>
          </p:cNvPr>
          <p:cNvSpPr txBox="1"/>
          <p:nvPr/>
        </p:nvSpPr>
        <p:spPr>
          <a:xfrm>
            <a:off x="5813415" y="8391980"/>
            <a:ext cx="13158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Design make and decorate a small cushion using applique and cross stitch.</a:t>
            </a:r>
          </a:p>
        </p:txBody>
      </p:sp>
      <p:sp>
        <p:nvSpPr>
          <p:cNvPr id="253" name="TextBox 252">
            <a:extLst>
              <a:ext uri="{FF2B5EF4-FFF2-40B4-BE49-F238E27FC236}">
                <a16:creationId xmlns:a16="http://schemas.microsoft.com/office/drawing/2014/main" id="{9E09A6B8-4931-D346-9FAB-FE1D992A6015}"/>
              </a:ext>
            </a:extLst>
          </p:cNvPr>
          <p:cNvSpPr txBox="1"/>
          <p:nvPr/>
        </p:nvSpPr>
        <p:spPr>
          <a:xfrm>
            <a:off x="2740296" y="10137690"/>
            <a:ext cx="98859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u="sng" dirty="0"/>
              <a:t>PNEUMATIC TOYS</a:t>
            </a:r>
          </a:p>
        </p:txBody>
      </p:sp>
      <p:cxnSp>
        <p:nvCxnSpPr>
          <p:cNvPr id="254" name="Straight Connector 253">
            <a:extLst>
              <a:ext uri="{FF2B5EF4-FFF2-40B4-BE49-F238E27FC236}">
                <a16:creationId xmlns:a16="http://schemas.microsoft.com/office/drawing/2014/main" id="{43854050-DFA9-7C43-ADFF-C58DD8789F26}"/>
              </a:ext>
            </a:extLst>
          </p:cNvPr>
          <p:cNvCxnSpPr>
            <a:cxnSpLocks/>
          </p:cNvCxnSpPr>
          <p:nvPr/>
        </p:nvCxnSpPr>
        <p:spPr>
          <a:xfrm>
            <a:off x="4518184" y="6572770"/>
            <a:ext cx="0" cy="462211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5" name="TextBox 254">
            <a:extLst>
              <a:ext uri="{FF2B5EF4-FFF2-40B4-BE49-F238E27FC236}">
                <a16:creationId xmlns:a16="http://schemas.microsoft.com/office/drawing/2014/main" id="{2A355F5A-59AD-E849-9E98-04953BCC5037}"/>
              </a:ext>
            </a:extLst>
          </p:cNvPr>
          <p:cNvSpPr txBox="1"/>
          <p:nvPr/>
        </p:nvSpPr>
        <p:spPr>
          <a:xfrm>
            <a:off x="3974432" y="6280383"/>
            <a:ext cx="12846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Following a recipe. Testing ingredients and adapting a recipe.</a:t>
            </a:r>
          </a:p>
        </p:txBody>
      </p:sp>
      <p:cxnSp>
        <p:nvCxnSpPr>
          <p:cNvPr id="262" name="Straight Connector 261">
            <a:extLst>
              <a:ext uri="{FF2B5EF4-FFF2-40B4-BE49-F238E27FC236}">
                <a16:creationId xmlns:a16="http://schemas.microsoft.com/office/drawing/2014/main" id="{CA091A1F-D9EF-0744-99FC-2C3CE45A8258}"/>
              </a:ext>
            </a:extLst>
          </p:cNvPr>
          <p:cNvCxnSpPr>
            <a:cxnSpLocks/>
          </p:cNvCxnSpPr>
          <p:nvPr/>
        </p:nvCxnSpPr>
        <p:spPr>
          <a:xfrm flipV="1">
            <a:off x="4526787" y="7200678"/>
            <a:ext cx="1" cy="477000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3" name="TextBox 262">
            <a:extLst>
              <a:ext uri="{FF2B5EF4-FFF2-40B4-BE49-F238E27FC236}">
                <a16:creationId xmlns:a16="http://schemas.microsoft.com/office/drawing/2014/main" id="{445742A2-8AB4-A749-8A8E-FDA226F011DF}"/>
              </a:ext>
            </a:extLst>
          </p:cNvPr>
          <p:cNvSpPr txBox="1"/>
          <p:nvPr/>
        </p:nvSpPr>
        <p:spPr>
          <a:xfrm>
            <a:off x="4783079" y="7723482"/>
            <a:ext cx="72734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u="sng" dirty="0"/>
              <a:t>ADAPTING A RECIPE</a:t>
            </a:r>
          </a:p>
        </p:txBody>
      </p:sp>
      <p:cxnSp>
        <p:nvCxnSpPr>
          <p:cNvPr id="267" name="Straight Connector 266">
            <a:extLst>
              <a:ext uri="{FF2B5EF4-FFF2-40B4-BE49-F238E27FC236}">
                <a16:creationId xmlns:a16="http://schemas.microsoft.com/office/drawing/2014/main" id="{961FDAD1-5049-0440-B861-F50CEA6B536C}"/>
              </a:ext>
            </a:extLst>
          </p:cNvPr>
          <p:cNvCxnSpPr>
            <a:cxnSpLocks/>
          </p:cNvCxnSpPr>
          <p:nvPr/>
        </p:nvCxnSpPr>
        <p:spPr>
          <a:xfrm>
            <a:off x="2621998" y="6580839"/>
            <a:ext cx="1" cy="406424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6" name="Straight Connector 275">
            <a:extLst>
              <a:ext uri="{FF2B5EF4-FFF2-40B4-BE49-F238E27FC236}">
                <a16:creationId xmlns:a16="http://schemas.microsoft.com/office/drawing/2014/main" id="{7D6FD9D7-14C2-BE48-995B-3076BE197D85}"/>
              </a:ext>
            </a:extLst>
          </p:cNvPr>
          <p:cNvCxnSpPr>
            <a:cxnSpLocks/>
          </p:cNvCxnSpPr>
          <p:nvPr/>
        </p:nvCxnSpPr>
        <p:spPr>
          <a:xfrm flipV="1">
            <a:off x="2627297" y="7145696"/>
            <a:ext cx="0" cy="378315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7" name="TextBox 276">
            <a:extLst>
              <a:ext uri="{FF2B5EF4-FFF2-40B4-BE49-F238E27FC236}">
                <a16:creationId xmlns:a16="http://schemas.microsoft.com/office/drawing/2014/main" id="{65C52487-E824-CD42-A018-1CA8DA31A90A}"/>
              </a:ext>
            </a:extLst>
          </p:cNvPr>
          <p:cNvSpPr txBox="1"/>
          <p:nvPr/>
        </p:nvSpPr>
        <p:spPr>
          <a:xfrm>
            <a:off x="2855264" y="7807749"/>
            <a:ext cx="891119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u="sng" dirty="0"/>
              <a:t>PAVILLIONS</a:t>
            </a:r>
          </a:p>
        </p:txBody>
      </p:sp>
      <p:cxnSp>
        <p:nvCxnSpPr>
          <p:cNvPr id="287" name="Straight Connector 286">
            <a:extLst>
              <a:ext uri="{FF2B5EF4-FFF2-40B4-BE49-F238E27FC236}">
                <a16:creationId xmlns:a16="http://schemas.microsoft.com/office/drawing/2014/main" id="{678CCBEC-9EFB-B247-8355-3436510655BE}"/>
              </a:ext>
            </a:extLst>
          </p:cNvPr>
          <p:cNvCxnSpPr>
            <a:cxnSpLocks/>
          </p:cNvCxnSpPr>
          <p:nvPr/>
        </p:nvCxnSpPr>
        <p:spPr>
          <a:xfrm>
            <a:off x="6495283" y="6673735"/>
            <a:ext cx="1" cy="471960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8" name="TextBox 287">
            <a:extLst>
              <a:ext uri="{FF2B5EF4-FFF2-40B4-BE49-F238E27FC236}">
                <a16:creationId xmlns:a16="http://schemas.microsoft.com/office/drawing/2014/main" id="{D1AC5328-1252-6040-AF02-0A1308E40E89}"/>
              </a:ext>
            </a:extLst>
          </p:cNvPr>
          <p:cNvSpPr txBox="1"/>
          <p:nvPr/>
        </p:nvSpPr>
        <p:spPr>
          <a:xfrm>
            <a:off x="6802779" y="7821304"/>
            <a:ext cx="97312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u="sng" dirty="0"/>
              <a:t>FASTENINGS</a:t>
            </a:r>
          </a:p>
        </p:txBody>
      </p:sp>
      <p:cxnSp>
        <p:nvCxnSpPr>
          <p:cNvPr id="291" name="Straight Connector 290">
            <a:extLst>
              <a:ext uri="{FF2B5EF4-FFF2-40B4-BE49-F238E27FC236}">
                <a16:creationId xmlns:a16="http://schemas.microsoft.com/office/drawing/2014/main" id="{6A6C91E7-13FC-9643-9A9F-77FA682187E8}"/>
              </a:ext>
            </a:extLst>
          </p:cNvPr>
          <p:cNvCxnSpPr>
            <a:cxnSpLocks/>
          </p:cNvCxnSpPr>
          <p:nvPr/>
        </p:nvCxnSpPr>
        <p:spPr>
          <a:xfrm flipV="1">
            <a:off x="6458896" y="7308619"/>
            <a:ext cx="11544" cy="430784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2" name="TextBox 291">
            <a:extLst>
              <a:ext uri="{FF2B5EF4-FFF2-40B4-BE49-F238E27FC236}">
                <a16:creationId xmlns:a16="http://schemas.microsoft.com/office/drawing/2014/main" id="{C155AF1A-3323-1049-9E68-9ABD636AEEB7}"/>
              </a:ext>
            </a:extLst>
          </p:cNvPr>
          <p:cNvSpPr txBox="1"/>
          <p:nvPr/>
        </p:nvSpPr>
        <p:spPr>
          <a:xfrm>
            <a:off x="5885274" y="6269267"/>
            <a:ext cx="15090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Exploring and evaluating types of fastenings. Making a book sleeve.</a:t>
            </a:r>
          </a:p>
        </p:txBody>
      </p:sp>
      <p:sp>
        <p:nvSpPr>
          <p:cNvPr id="293" name="TextBox 292">
            <a:extLst>
              <a:ext uri="{FF2B5EF4-FFF2-40B4-BE49-F238E27FC236}">
                <a16:creationId xmlns:a16="http://schemas.microsoft.com/office/drawing/2014/main" id="{25F2C9D8-994A-E343-925A-7BD005C190D7}"/>
              </a:ext>
            </a:extLst>
          </p:cNvPr>
          <p:cNvSpPr txBox="1"/>
          <p:nvPr/>
        </p:nvSpPr>
        <p:spPr>
          <a:xfrm>
            <a:off x="237175" y="2461096"/>
            <a:ext cx="12035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Secondary education</a:t>
            </a:r>
          </a:p>
        </p:txBody>
      </p:sp>
      <p:cxnSp>
        <p:nvCxnSpPr>
          <p:cNvPr id="316" name="Straight Connector 315">
            <a:extLst>
              <a:ext uri="{FF2B5EF4-FFF2-40B4-BE49-F238E27FC236}">
                <a16:creationId xmlns:a16="http://schemas.microsoft.com/office/drawing/2014/main" id="{A9E32079-4DB0-B142-9C0E-33EA19DAE26F}"/>
              </a:ext>
            </a:extLst>
          </p:cNvPr>
          <p:cNvCxnSpPr>
            <a:cxnSpLocks/>
          </p:cNvCxnSpPr>
          <p:nvPr/>
        </p:nvCxnSpPr>
        <p:spPr>
          <a:xfrm>
            <a:off x="2257748" y="4500423"/>
            <a:ext cx="0" cy="402318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7" name="TextBox 316">
            <a:extLst>
              <a:ext uri="{FF2B5EF4-FFF2-40B4-BE49-F238E27FC236}">
                <a16:creationId xmlns:a16="http://schemas.microsoft.com/office/drawing/2014/main" id="{0FF97B11-2402-4540-AE9B-FABC103D22D5}"/>
              </a:ext>
            </a:extLst>
          </p:cNvPr>
          <p:cNvSpPr txBox="1"/>
          <p:nvPr/>
        </p:nvSpPr>
        <p:spPr>
          <a:xfrm>
            <a:off x="2093676" y="4057657"/>
            <a:ext cx="13415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Farm to fork. Making healthy choices. Adapting a recipe.</a:t>
            </a:r>
          </a:p>
        </p:txBody>
      </p:sp>
      <p:cxnSp>
        <p:nvCxnSpPr>
          <p:cNvPr id="327" name="Straight Connector 326">
            <a:extLst>
              <a:ext uri="{FF2B5EF4-FFF2-40B4-BE49-F238E27FC236}">
                <a16:creationId xmlns:a16="http://schemas.microsoft.com/office/drawing/2014/main" id="{C2EEDE34-0D0D-7B4A-B8AE-C38398F89771}"/>
              </a:ext>
            </a:extLst>
          </p:cNvPr>
          <p:cNvCxnSpPr>
            <a:cxnSpLocks/>
          </p:cNvCxnSpPr>
          <p:nvPr/>
        </p:nvCxnSpPr>
        <p:spPr>
          <a:xfrm flipV="1">
            <a:off x="6896930" y="5098782"/>
            <a:ext cx="11523" cy="641141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8" name="TextBox 327">
            <a:extLst>
              <a:ext uri="{FF2B5EF4-FFF2-40B4-BE49-F238E27FC236}">
                <a16:creationId xmlns:a16="http://schemas.microsoft.com/office/drawing/2014/main" id="{1C91197B-CCCF-B448-BFC0-86951AA75FC7}"/>
              </a:ext>
            </a:extLst>
          </p:cNvPr>
          <p:cNvSpPr txBox="1"/>
          <p:nvPr/>
        </p:nvSpPr>
        <p:spPr>
          <a:xfrm>
            <a:off x="2498392" y="5538060"/>
            <a:ext cx="83794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u="sng" dirty="0"/>
              <a:t>WHAT COULD BE HEALTHIER?</a:t>
            </a:r>
          </a:p>
        </p:txBody>
      </p:sp>
      <p:cxnSp>
        <p:nvCxnSpPr>
          <p:cNvPr id="329" name="Straight Connector 328">
            <a:extLst>
              <a:ext uri="{FF2B5EF4-FFF2-40B4-BE49-F238E27FC236}">
                <a16:creationId xmlns:a16="http://schemas.microsoft.com/office/drawing/2014/main" id="{7A68EA23-1F88-544B-8CD8-665CA087695B}"/>
              </a:ext>
            </a:extLst>
          </p:cNvPr>
          <p:cNvCxnSpPr>
            <a:cxnSpLocks/>
          </p:cNvCxnSpPr>
          <p:nvPr/>
        </p:nvCxnSpPr>
        <p:spPr>
          <a:xfrm flipV="1">
            <a:off x="2257748" y="5090845"/>
            <a:ext cx="0" cy="539147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5" name="Straight Connector 344">
            <a:extLst>
              <a:ext uri="{FF2B5EF4-FFF2-40B4-BE49-F238E27FC236}">
                <a16:creationId xmlns:a16="http://schemas.microsoft.com/office/drawing/2014/main" id="{732B43A6-134A-3145-B640-AB887E9F1045}"/>
              </a:ext>
            </a:extLst>
          </p:cNvPr>
          <p:cNvCxnSpPr>
            <a:cxnSpLocks/>
          </p:cNvCxnSpPr>
          <p:nvPr/>
        </p:nvCxnSpPr>
        <p:spPr>
          <a:xfrm flipH="1">
            <a:off x="4586514" y="4448529"/>
            <a:ext cx="4862" cy="376458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6" name="TextBox 345">
            <a:extLst>
              <a:ext uri="{FF2B5EF4-FFF2-40B4-BE49-F238E27FC236}">
                <a16:creationId xmlns:a16="http://schemas.microsoft.com/office/drawing/2014/main" id="{7F2E605C-B42B-B247-8DE7-CA528C284E1E}"/>
              </a:ext>
            </a:extLst>
          </p:cNvPr>
          <p:cNvSpPr txBox="1"/>
          <p:nvPr/>
        </p:nvSpPr>
        <p:spPr>
          <a:xfrm>
            <a:off x="4114604" y="3992352"/>
            <a:ext cx="1195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Design a toy. Blanket stitch. Appendages and assembly.</a:t>
            </a:r>
          </a:p>
        </p:txBody>
      </p:sp>
      <p:sp>
        <p:nvSpPr>
          <p:cNvPr id="350" name="TextBox 349">
            <a:extLst>
              <a:ext uri="{FF2B5EF4-FFF2-40B4-BE49-F238E27FC236}">
                <a16:creationId xmlns:a16="http://schemas.microsoft.com/office/drawing/2014/main" id="{66DEB38C-47AD-4F4D-950D-27CCC14D7E42}"/>
              </a:ext>
            </a:extLst>
          </p:cNvPr>
          <p:cNvSpPr txBox="1"/>
          <p:nvPr/>
        </p:nvSpPr>
        <p:spPr>
          <a:xfrm>
            <a:off x="5259118" y="3428765"/>
            <a:ext cx="78783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u="sng" dirty="0"/>
              <a:t>WAISTCOATS</a:t>
            </a:r>
          </a:p>
        </p:txBody>
      </p:sp>
      <p:cxnSp>
        <p:nvCxnSpPr>
          <p:cNvPr id="353" name="Straight Connector 352">
            <a:extLst>
              <a:ext uri="{FF2B5EF4-FFF2-40B4-BE49-F238E27FC236}">
                <a16:creationId xmlns:a16="http://schemas.microsoft.com/office/drawing/2014/main" id="{19E97412-2081-6A4D-9778-B84910DBB89C}"/>
              </a:ext>
            </a:extLst>
          </p:cNvPr>
          <p:cNvCxnSpPr>
            <a:cxnSpLocks/>
          </p:cNvCxnSpPr>
          <p:nvPr/>
        </p:nvCxnSpPr>
        <p:spPr>
          <a:xfrm flipH="1" flipV="1">
            <a:off x="4591376" y="5063499"/>
            <a:ext cx="9291" cy="652656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4" name="TextBox 353">
            <a:extLst>
              <a:ext uri="{FF2B5EF4-FFF2-40B4-BE49-F238E27FC236}">
                <a16:creationId xmlns:a16="http://schemas.microsoft.com/office/drawing/2014/main" id="{8181534A-0450-204D-9218-B96C39E80A9C}"/>
              </a:ext>
            </a:extLst>
          </p:cNvPr>
          <p:cNvSpPr txBox="1"/>
          <p:nvPr/>
        </p:nvSpPr>
        <p:spPr>
          <a:xfrm>
            <a:off x="5015133" y="5477531"/>
            <a:ext cx="81454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u="sng" dirty="0"/>
              <a:t>STUFFED TOYS</a:t>
            </a:r>
          </a:p>
        </p:txBody>
      </p:sp>
      <p:sp>
        <p:nvSpPr>
          <p:cNvPr id="361" name="TextBox 360">
            <a:extLst>
              <a:ext uri="{FF2B5EF4-FFF2-40B4-BE49-F238E27FC236}">
                <a16:creationId xmlns:a16="http://schemas.microsoft.com/office/drawing/2014/main" id="{AFDA8832-DA11-3249-9B18-D87461F354F9}"/>
              </a:ext>
            </a:extLst>
          </p:cNvPr>
          <p:cNvSpPr txBox="1"/>
          <p:nvPr/>
        </p:nvSpPr>
        <p:spPr>
          <a:xfrm>
            <a:off x="7132055" y="5455127"/>
            <a:ext cx="77469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u="sng" dirty="0"/>
              <a:t>POP UP BOOKS</a:t>
            </a:r>
          </a:p>
        </p:txBody>
      </p:sp>
      <p:cxnSp>
        <p:nvCxnSpPr>
          <p:cNvPr id="376" name="Straight Connector 375">
            <a:extLst>
              <a:ext uri="{FF2B5EF4-FFF2-40B4-BE49-F238E27FC236}">
                <a16:creationId xmlns:a16="http://schemas.microsoft.com/office/drawing/2014/main" id="{192FEB05-E34C-E146-9EA6-587B7AEFD772}"/>
              </a:ext>
            </a:extLst>
          </p:cNvPr>
          <p:cNvCxnSpPr>
            <a:cxnSpLocks/>
          </p:cNvCxnSpPr>
          <p:nvPr/>
        </p:nvCxnSpPr>
        <p:spPr>
          <a:xfrm flipH="1">
            <a:off x="6895401" y="4455589"/>
            <a:ext cx="1529" cy="422307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0" name="Straight Connector 379">
            <a:extLst>
              <a:ext uri="{FF2B5EF4-FFF2-40B4-BE49-F238E27FC236}">
                <a16:creationId xmlns:a16="http://schemas.microsoft.com/office/drawing/2014/main" id="{22821085-9B01-1643-85C1-C64AF10D1D68}"/>
              </a:ext>
            </a:extLst>
          </p:cNvPr>
          <p:cNvCxnSpPr>
            <a:cxnSpLocks/>
          </p:cNvCxnSpPr>
          <p:nvPr/>
        </p:nvCxnSpPr>
        <p:spPr>
          <a:xfrm>
            <a:off x="7115708" y="2142160"/>
            <a:ext cx="0" cy="451694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1" name="TextBox 380">
            <a:extLst>
              <a:ext uri="{FF2B5EF4-FFF2-40B4-BE49-F238E27FC236}">
                <a16:creationId xmlns:a16="http://schemas.microsoft.com/office/drawing/2014/main" id="{9C704A67-D4CE-CC43-8E29-8271F0E94A05}"/>
              </a:ext>
            </a:extLst>
          </p:cNvPr>
          <p:cNvSpPr txBox="1"/>
          <p:nvPr/>
        </p:nvSpPr>
        <p:spPr>
          <a:xfrm>
            <a:off x="6620133" y="1722648"/>
            <a:ext cx="10039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/>
              <a:t>To plan and cook a 3 course meal</a:t>
            </a:r>
          </a:p>
        </p:txBody>
      </p:sp>
      <p:cxnSp>
        <p:nvCxnSpPr>
          <p:cNvPr id="384" name="Straight Connector 383">
            <a:extLst>
              <a:ext uri="{FF2B5EF4-FFF2-40B4-BE49-F238E27FC236}">
                <a16:creationId xmlns:a16="http://schemas.microsoft.com/office/drawing/2014/main" id="{8E3DE95F-9ECA-3346-BB38-F9EBCA9A37B9}"/>
              </a:ext>
            </a:extLst>
          </p:cNvPr>
          <p:cNvCxnSpPr>
            <a:cxnSpLocks/>
          </p:cNvCxnSpPr>
          <p:nvPr/>
        </p:nvCxnSpPr>
        <p:spPr>
          <a:xfrm flipV="1">
            <a:off x="7140166" y="2891308"/>
            <a:ext cx="0" cy="477531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5" name="TextBox 384">
            <a:extLst>
              <a:ext uri="{FF2B5EF4-FFF2-40B4-BE49-F238E27FC236}">
                <a16:creationId xmlns:a16="http://schemas.microsoft.com/office/drawing/2014/main" id="{BB284528-B868-B649-9AAF-DEF7FC7C01AB}"/>
              </a:ext>
            </a:extLst>
          </p:cNvPr>
          <p:cNvSpPr txBox="1"/>
          <p:nvPr/>
        </p:nvSpPr>
        <p:spPr>
          <a:xfrm>
            <a:off x="7147021" y="3405035"/>
            <a:ext cx="86332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b="1" u="sng" dirty="0"/>
              <a:t>COME DINE WITH ME</a:t>
            </a:r>
          </a:p>
        </p:txBody>
      </p:sp>
      <p:cxnSp>
        <p:nvCxnSpPr>
          <p:cNvPr id="388" name="Straight Connector 387">
            <a:extLst>
              <a:ext uri="{FF2B5EF4-FFF2-40B4-BE49-F238E27FC236}">
                <a16:creationId xmlns:a16="http://schemas.microsoft.com/office/drawing/2014/main" id="{24E180E0-EF2A-9645-9783-CACAE2FBF8CE}"/>
              </a:ext>
            </a:extLst>
          </p:cNvPr>
          <p:cNvCxnSpPr>
            <a:cxnSpLocks/>
          </p:cNvCxnSpPr>
          <p:nvPr/>
        </p:nvCxnSpPr>
        <p:spPr>
          <a:xfrm flipH="1">
            <a:off x="4826599" y="2095250"/>
            <a:ext cx="1" cy="475192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9" name="TextBox 388">
            <a:extLst>
              <a:ext uri="{FF2B5EF4-FFF2-40B4-BE49-F238E27FC236}">
                <a16:creationId xmlns:a16="http://schemas.microsoft.com/office/drawing/2014/main" id="{8293396C-5D7D-9E4A-8DB9-6807B73CF3C3}"/>
              </a:ext>
            </a:extLst>
          </p:cNvPr>
          <p:cNvSpPr txBox="1"/>
          <p:nvPr/>
        </p:nvSpPr>
        <p:spPr>
          <a:xfrm>
            <a:off x="6515109" y="4023974"/>
            <a:ext cx="11741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Using layers and spacers. Writing and illustrating.</a:t>
            </a:r>
          </a:p>
        </p:txBody>
      </p:sp>
      <p:cxnSp>
        <p:nvCxnSpPr>
          <p:cNvPr id="392" name="Straight Connector 391">
            <a:extLst>
              <a:ext uri="{FF2B5EF4-FFF2-40B4-BE49-F238E27FC236}">
                <a16:creationId xmlns:a16="http://schemas.microsoft.com/office/drawing/2014/main" id="{D8FE89EB-BF86-E64A-8A5A-7463636CC8B2}"/>
              </a:ext>
            </a:extLst>
          </p:cNvPr>
          <p:cNvCxnSpPr>
            <a:cxnSpLocks/>
          </p:cNvCxnSpPr>
          <p:nvPr/>
        </p:nvCxnSpPr>
        <p:spPr>
          <a:xfrm flipH="1" flipV="1">
            <a:off x="4821522" y="2822965"/>
            <a:ext cx="9355" cy="666106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6" name="TextBox 395">
            <a:extLst>
              <a:ext uri="{FF2B5EF4-FFF2-40B4-BE49-F238E27FC236}">
                <a16:creationId xmlns:a16="http://schemas.microsoft.com/office/drawing/2014/main" id="{F4CC0D1D-00B5-8C47-88D2-EF311DBE28FE}"/>
              </a:ext>
            </a:extLst>
          </p:cNvPr>
          <p:cNvSpPr txBox="1"/>
          <p:nvPr/>
        </p:nvSpPr>
        <p:spPr>
          <a:xfrm>
            <a:off x="1815520" y="1650868"/>
            <a:ext cx="15950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/>
              <a:t>Plan and create 3 structures, considering materials and construction type.</a:t>
            </a:r>
            <a:endParaRPr lang="en-US" sz="800" dirty="0"/>
          </a:p>
        </p:txBody>
      </p:sp>
      <p:sp>
        <p:nvSpPr>
          <p:cNvPr id="336" name="TextBox 335">
            <a:extLst>
              <a:ext uri="{FF2B5EF4-FFF2-40B4-BE49-F238E27FC236}">
                <a16:creationId xmlns:a16="http://schemas.microsoft.com/office/drawing/2014/main" id="{DEFE7ECA-41AE-254E-8286-046128B27D76}"/>
              </a:ext>
            </a:extLst>
          </p:cNvPr>
          <p:cNvSpPr txBox="1"/>
          <p:nvPr/>
        </p:nvSpPr>
        <p:spPr>
          <a:xfrm>
            <a:off x="1556967" y="12890656"/>
            <a:ext cx="17423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err="1"/>
              <a:t>Categorising</a:t>
            </a:r>
            <a:r>
              <a:rPr lang="en-US" sz="800" dirty="0"/>
              <a:t> fruit and veg. Preparing and tasting ingredients. Making smoothies.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306263" y="369200"/>
            <a:ext cx="2021158" cy="979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322405" y="327727"/>
            <a:ext cx="1748530" cy="1087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KG Second Chances Solid" panose="02000000000000000000" pitchFamily="2" charset="0"/>
              </a:rPr>
              <a:t>Our DT</a:t>
            </a:r>
          </a:p>
          <a:p>
            <a:pPr algn="ctr"/>
            <a:r>
              <a:rPr lang="en-GB" dirty="0">
                <a:latin typeface="KG Second Chances Solid" panose="02000000000000000000" pitchFamily="2" charset="0"/>
              </a:rPr>
              <a:t>Journey </a:t>
            </a:r>
          </a:p>
          <a:p>
            <a:pPr algn="ctr"/>
            <a:endParaRPr lang="en-GB" dirty="0">
              <a:latin typeface="KG Second Chances Solid" panose="02000000000000000000" pitchFamily="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90185" y="9048719"/>
            <a:ext cx="539095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1442437" y="9035138"/>
            <a:ext cx="64736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/>
              <a:t>YEAR</a:t>
            </a:r>
          </a:p>
        </p:txBody>
      </p:sp>
      <p:cxnSp>
        <p:nvCxnSpPr>
          <p:cNvPr id="378" name="Straight Connector 377">
            <a:extLst>
              <a:ext uri="{FF2B5EF4-FFF2-40B4-BE49-F238E27FC236}">
                <a16:creationId xmlns:a16="http://schemas.microsoft.com/office/drawing/2014/main" id="{229CA148-C5A7-674A-9EBE-7E0537F4EF65}"/>
              </a:ext>
            </a:extLst>
          </p:cNvPr>
          <p:cNvCxnSpPr>
            <a:cxnSpLocks/>
          </p:cNvCxnSpPr>
          <p:nvPr/>
        </p:nvCxnSpPr>
        <p:spPr>
          <a:xfrm flipH="1" flipV="1">
            <a:off x="4518184" y="9476637"/>
            <a:ext cx="2805" cy="648078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1" name="TextBox 390">
            <a:extLst>
              <a:ext uri="{FF2B5EF4-FFF2-40B4-BE49-F238E27FC236}">
                <a16:creationId xmlns:a16="http://schemas.microsoft.com/office/drawing/2014/main" id="{1C91197B-CCCF-B448-BFC0-86951AA75FC7}"/>
              </a:ext>
            </a:extLst>
          </p:cNvPr>
          <p:cNvSpPr txBox="1"/>
          <p:nvPr/>
        </p:nvSpPr>
        <p:spPr>
          <a:xfrm>
            <a:off x="2084613" y="6271810"/>
            <a:ext cx="13356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Exploring structure. Making pavilions and adding cladding.</a:t>
            </a:r>
          </a:p>
        </p:txBody>
      </p:sp>
      <p:sp>
        <p:nvSpPr>
          <p:cNvPr id="413" name="TextBox 412">
            <a:extLst>
              <a:ext uri="{FF2B5EF4-FFF2-40B4-BE49-F238E27FC236}">
                <a16:creationId xmlns:a16="http://schemas.microsoft.com/office/drawing/2014/main" id="{F4CC0D1D-00B5-8C47-88D2-EF311DBE28FE}"/>
              </a:ext>
            </a:extLst>
          </p:cNvPr>
          <p:cNvSpPr txBox="1"/>
          <p:nvPr/>
        </p:nvSpPr>
        <p:spPr>
          <a:xfrm>
            <a:off x="4073715" y="1645675"/>
            <a:ext cx="14405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/>
              <a:t>Use a template to mark and cut fabric. Running stitch. Waistcoat assembly.</a:t>
            </a:r>
            <a:endParaRPr lang="en-US" sz="800" dirty="0"/>
          </a:p>
        </p:txBody>
      </p:sp>
      <p:pic>
        <p:nvPicPr>
          <p:cNvPr id="356" name="Picture 355" descr="Screen Shot 2019-10-12 at 12.46.35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003935" y="15007665"/>
            <a:ext cx="1190180" cy="115372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4640476" y="15070164"/>
            <a:ext cx="16066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/>
              <a:t>Fruit and veg. preparing food. Designing packaging.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372153" y="16681474"/>
            <a:ext cx="90795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u="sng" dirty="0"/>
              <a:t>SOUP</a:t>
            </a:r>
            <a:endParaRPr lang="en-GB" sz="800" b="1" u="sng" dirty="0"/>
          </a:p>
        </p:txBody>
      </p:sp>
      <p:sp>
        <p:nvSpPr>
          <p:cNvPr id="18" name="TextBox 17"/>
          <p:cNvSpPr txBox="1"/>
          <p:nvPr/>
        </p:nvSpPr>
        <p:spPr>
          <a:xfrm>
            <a:off x="1227468" y="16576177"/>
            <a:ext cx="107528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J</a:t>
            </a:r>
            <a:r>
              <a:rPr lang="en-GB" sz="800" b="1" u="sng" dirty="0"/>
              <a:t>UNK MODELLING BOATS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2166315" y="14943124"/>
            <a:ext cx="10692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/>
              <a:t>Investigating floating and sinking. Making working boats.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7033153" y="14332200"/>
            <a:ext cx="7907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u="sng" dirty="0"/>
              <a:t>MOVING STORYBOOKS</a:t>
            </a:r>
          </a:p>
        </p:txBody>
      </p:sp>
      <p:sp>
        <p:nvSpPr>
          <p:cNvPr id="300" name="TextBox 299"/>
          <p:cNvSpPr txBox="1"/>
          <p:nvPr/>
        </p:nvSpPr>
        <p:spPr>
          <a:xfrm>
            <a:off x="7603887" y="14750929"/>
            <a:ext cx="10243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/>
              <a:t>Our Learning Journey</a:t>
            </a:r>
          </a:p>
        </p:txBody>
      </p:sp>
      <p:pic>
        <p:nvPicPr>
          <p:cNvPr id="89" name="Picture 88"/>
          <p:cNvPicPr>
            <a:picLocks noChangeAspect="1"/>
          </p:cNvPicPr>
          <p:nvPr/>
        </p:nvPicPr>
        <p:blipFill>
          <a:blip r:embed="rId5">
            <a:biLevel thresh="75000"/>
          </a:blip>
          <a:stretch>
            <a:fillRect/>
          </a:stretch>
        </p:blipFill>
        <p:spPr>
          <a:xfrm>
            <a:off x="2582371" y="2867587"/>
            <a:ext cx="79255" cy="530398"/>
          </a:xfrm>
          <a:prstGeom prst="rect">
            <a:avLst/>
          </a:prstGeom>
        </p:spPr>
      </p:pic>
      <p:sp>
        <p:nvSpPr>
          <p:cNvPr id="91" name="TextBox 90"/>
          <p:cNvSpPr txBox="1"/>
          <p:nvPr/>
        </p:nvSpPr>
        <p:spPr>
          <a:xfrm>
            <a:off x="2900625" y="3440521"/>
            <a:ext cx="935919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u="sng" dirty="0"/>
              <a:t>PLAYGROUNDS</a:t>
            </a:r>
          </a:p>
        </p:txBody>
      </p:sp>
      <p:pic>
        <p:nvPicPr>
          <p:cNvPr id="93" name="Picture 92"/>
          <p:cNvPicPr>
            <a:picLocks noChangeAspect="1"/>
          </p:cNvPicPr>
          <p:nvPr/>
        </p:nvPicPr>
        <p:blipFill>
          <a:blip r:embed="rId6">
            <a:biLevel thresh="75000"/>
          </a:blip>
          <a:stretch>
            <a:fillRect/>
          </a:stretch>
        </p:blipFill>
        <p:spPr>
          <a:xfrm>
            <a:off x="2573898" y="2096643"/>
            <a:ext cx="79255" cy="518205"/>
          </a:xfrm>
          <a:prstGeom prst="rect">
            <a:avLst/>
          </a:prstGeom>
        </p:spPr>
      </p:pic>
      <p:sp>
        <p:nvSpPr>
          <p:cNvPr id="297" name="Oval 296">
            <a:extLst>
              <a:ext uri="{FF2B5EF4-FFF2-40B4-BE49-F238E27FC236}">
                <a16:creationId xmlns:a16="http://schemas.microsoft.com/office/drawing/2014/main" id="{5A421AA6-631A-4564-8743-6661734B0284}"/>
              </a:ext>
            </a:extLst>
          </p:cNvPr>
          <p:cNvSpPr/>
          <p:nvPr/>
        </p:nvSpPr>
        <p:spPr>
          <a:xfrm>
            <a:off x="8017195" y="2984316"/>
            <a:ext cx="1214980" cy="1304869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0" name="Picture 9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0977" y="365456"/>
            <a:ext cx="2024047" cy="981541"/>
          </a:xfrm>
          <a:prstGeom prst="rect">
            <a:avLst/>
          </a:prstGeom>
        </p:spPr>
      </p:pic>
      <p:pic>
        <p:nvPicPr>
          <p:cNvPr id="102" name="Picture 10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21564" y="278423"/>
            <a:ext cx="799268" cy="774675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222609" y="3176242"/>
            <a:ext cx="841321" cy="902286"/>
          </a:xfrm>
          <a:prstGeom prst="rect">
            <a:avLst/>
          </a:prstGeom>
        </p:spPr>
      </p:pic>
      <p:sp>
        <p:nvSpPr>
          <p:cNvPr id="75" name="TextBox 74"/>
          <p:cNvSpPr txBox="1"/>
          <p:nvPr/>
        </p:nvSpPr>
        <p:spPr>
          <a:xfrm>
            <a:off x="8456155" y="3368839"/>
            <a:ext cx="5028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/>
              <a:t>6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8407974" y="3287607"/>
            <a:ext cx="5718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/>
              <a:t>YEAR</a:t>
            </a:r>
          </a:p>
        </p:txBody>
      </p:sp>
      <p:pic>
        <p:nvPicPr>
          <p:cNvPr id="2" name="Picture 2" descr="Bowl of food icon. outline bowl of food vector icon for web design wall  mural • murals wooden, donate, free | myloview.com">
            <a:extLst>
              <a:ext uri="{FF2B5EF4-FFF2-40B4-BE49-F238E27FC236}">
                <a16:creationId xmlns:a16="http://schemas.microsoft.com/office/drawing/2014/main" id="{EBBE84C2-C733-449A-ABF1-4783BA693F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9583" y="16465951"/>
            <a:ext cx="530512" cy="530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Premium Vector | Outline doodle illustration of fabric pieces hand drawn  sketch of textile samples">
            <a:extLst>
              <a:ext uri="{FF2B5EF4-FFF2-40B4-BE49-F238E27FC236}">
                <a16:creationId xmlns:a16="http://schemas.microsoft.com/office/drawing/2014/main" id="{6310B44B-4BF6-462A-8281-0F87FF296B0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04" t="18926" r="7751" b="10673"/>
          <a:stretch/>
        </p:blipFill>
        <p:spPr bwMode="auto">
          <a:xfrm>
            <a:off x="3422516" y="16421871"/>
            <a:ext cx="762480" cy="631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Manager outline icon Royalty Free Vector Image">
            <a:extLst>
              <a:ext uri="{FF2B5EF4-FFF2-40B4-BE49-F238E27FC236}">
                <a16:creationId xmlns:a16="http://schemas.microsoft.com/office/drawing/2014/main" id="{73731BA4-AEC2-45DD-A562-9CF64DF3F8B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36" t="12874" r="13702" b="20821"/>
          <a:stretch/>
        </p:blipFill>
        <p:spPr bwMode="auto">
          <a:xfrm>
            <a:off x="2084096" y="16416250"/>
            <a:ext cx="636346" cy="633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Box 25"/>
          <p:cNvSpPr txBox="1"/>
          <p:nvPr/>
        </p:nvSpPr>
        <p:spPr>
          <a:xfrm>
            <a:off x="3974432" y="16807009"/>
            <a:ext cx="87808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u="sng" dirty="0"/>
              <a:t>B</a:t>
            </a:r>
            <a:r>
              <a:rPr lang="en-GB" sz="800" b="1" u="sng" dirty="0"/>
              <a:t>OOKMARKS</a:t>
            </a:r>
          </a:p>
        </p:txBody>
      </p:sp>
      <p:sp>
        <p:nvSpPr>
          <p:cNvPr id="302" name="TextBox 301">
            <a:extLst>
              <a:ext uri="{FF2B5EF4-FFF2-40B4-BE49-F238E27FC236}">
                <a16:creationId xmlns:a16="http://schemas.microsoft.com/office/drawing/2014/main" id="{1B8419A0-D102-44D6-A244-0F8370AC3CE0}"/>
              </a:ext>
            </a:extLst>
          </p:cNvPr>
          <p:cNvSpPr txBox="1"/>
          <p:nvPr/>
        </p:nvSpPr>
        <p:spPr>
          <a:xfrm>
            <a:off x="3288892" y="15011852"/>
            <a:ext cx="16066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Exploring threading, weaving a sewing.</a:t>
            </a:r>
            <a:endParaRPr lang="en-GB" sz="800" dirty="0"/>
          </a:p>
        </p:txBody>
      </p:sp>
      <p:pic>
        <p:nvPicPr>
          <p:cNvPr id="307" name="Picture 2" descr="Bowl of food icon. outline bowl of food vector icon for web design wall  mural • murals wooden, donate, free | myloview.com">
            <a:extLst>
              <a:ext uri="{FF2B5EF4-FFF2-40B4-BE49-F238E27FC236}">
                <a16:creationId xmlns:a16="http://schemas.microsoft.com/office/drawing/2014/main" id="{8A22AA05-473F-4476-BCE5-E4269FEA81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0437" y="14159873"/>
            <a:ext cx="530512" cy="530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" name="Picture 4" descr="Premium Vector | Outline doodle illustration of fabric pieces hand drawn  sketch of textile samples">
            <a:extLst>
              <a:ext uri="{FF2B5EF4-FFF2-40B4-BE49-F238E27FC236}">
                <a16:creationId xmlns:a16="http://schemas.microsoft.com/office/drawing/2014/main" id="{004559A9-2F50-4FD6-88F1-BE2F93ADA9E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04" t="18926" r="7751" b="10673"/>
          <a:stretch/>
        </p:blipFill>
        <p:spPr bwMode="auto">
          <a:xfrm>
            <a:off x="4553145" y="14232299"/>
            <a:ext cx="762480" cy="631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" name="Picture 6" descr="Manager outline icon Royalty Free Vector Image">
            <a:extLst>
              <a:ext uri="{FF2B5EF4-FFF2-40B4-BE49-F238E27FC236}">
                <a16:creationId xmlns:a16="http://schemas.microsoft.com/office/drawing/2014/main" id="{5EA36ECE-0B17-4809-9485-56DA6135C6C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36" t="12874" r="13702" b="20821"/>
          <a:stretch/>
        </p:blipFill>
        <p:spPr bwMode="auto">
          <a:xfrm>
            <a:off x="6374927" y="14214413"/>
            <a:ext cx="636346" cy="633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3" name="Picture 2" descr="Bowl of food icon. outline bowl of food vector icon for web design wall  mural • murals wooden, donate, free | myloview.com">
            <a:extLst>
              <a:ext uri="{FF2B5EF4-FFF2-40B4-BE49-F238E27FC236}">
                <a16:creationId xmlns:a16="http://schemas.microsoft.com/office/drawing/2014/main" id="{12C298C2-0C72-4897-BC8D-3A4689A488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6413" y="12104055"/>
            <a:ext cx="530512" cy="530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5" name="Picture 6" descr="Manager outline icon Royalty Free Vector Image">
            <a:extLst>
              <a:ext uri="{FF2B5EF4-FFF2-40B4-BE49-F238E27FC236}">
                <a16:creationId xmlns:a16="http://schemas.microsoft.com/office/drawing/2014/main" id="{542C98EA-430B-4313-84BF-85F04AE532C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36" t="12874" r="13702" b="20821"/>
          <a:stretch/>
        </p:blipFill>
        <p:spPr bwMode="auto">
          <a:xfrm>
            <a:off x="3848505" y="12193603"/>
            <a:ext cx="636346" cy="633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8" name="Picture 4" descr="Premium Vector | Outline doodle illustration of fabric pieces hand drawn  sketch of textile samples">
            <a:extLst>
              <a:ext uri="{FF2B5EF4-FFF2-40B4-BE49-F238E27FC236}">
                <a16:creationId xmlns:a16="http://schemas.microsoft.com/office/drawing/2014/main" id="{7E85BAFB-2BC0-4447-BF7D-97430FA1771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04" t="18926" r="7751" b="10673"/>
          <a:stretch/>
        </p:blipFill>
        <p:spPr bwMode="auto">
          <a:xfrm>
            <a:off x="1841239" y="12185309"/>
            <a:ext cx="762480" cy="631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0" name="Picture 6" descr="Manager outline icon Royalty Free Vector Image">
            <a:extLst>
              <a:ext uri="{FF2B5EF4-FFF2-40B4-BE49-F238E27FC236}">
                <a16:creationId xmlns:a16="http://schemas.microsoft.com/office/drawing/2014/main" id="{3291259F-3156-4639-97BB-50B952C8652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36" t="12874" r="13702" b="20821"/>
          <a:stretch/>
        </p:blipFill>
        <p:spPr bwMode="auto">
          <a:xfrm>
            <a:off x="2189483" y="9928369"/>
            <a:ext cx="636346" cy="633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8" name="Picture 2" descr="Bowl of food icon. outline bowl of food vector icon for web design wall  mural • murals wooden, donate, free | myloview.com">
            <a:extLst>
              <a:ext uri="{FF2B5EF4-FFF2-40B4-BE49-F238E27FC236}">
                <a16:creationId xmlns:a16="http://schemas.microsoft.com/office/drawing/2014/main" id="{244B1DBF-34A1-4C35-952F-BD36AFBA79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4438" y="9954464"/>
            <a:ext cx="530512" cy="530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1" name="Picture 4" descr="Premium Vector | Outline doodle illustration of fabric pieces hand drawn  sketch of textile samples">
            <a:extLst>
              <a:ext uri="{FF2B5EF4-FFF2-40B4-BE49-F238E27FC236}">
                <a16:creationId xmlns:a16="http://schemas.microsoft.com/office/drawing/2014/main" id="{E4D47D81-714F-423B-9E27-17661A220F0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04" t="18926" r="7751" b="10673"/>
          <a:stretch/>
        </p:blipFill>
        <p:spPr bwMode="auto">
          <a:xfrm>
            <a:off x="5900728" y="9953025"/>
            <a:ext cx="762480" cy="631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4" name="Picture 4" descr="Premium Vector | Outline doodle illustration of fabric pieces hand drawn  sketch of textile samples">
            <a:extLst>
              <a:ext uri="{FF2B5EF4-FFF2-40B4-BE49-F238E27FC236}">
                <a16:creationId xmlns:a16="http://schemas.microsoft.com/office/drawing/2014/main" id="{F86CF92B-1253-446D-9182-38119465E77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04" t="18926" r="7751" b="10673"/>
          <a:stretch/>
        </p:blipFill>
        <p:spPr bwMode="auto">
          <a:xfrm>
            <a:off x="6106597" y="7651107"/>
            <a:ext cx="762480" cy="631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" name="Picture 2" descr="Bowl of food icon. outline bowl of food vector icon for web design wall  mural • murals wooden, donate, free | myloview.com">
            <a:extLst>
              <a:ext uri="{FF2B5EF4-FFF2-40B4-BE49-F238E27FC236}">
                <a16:creationId xmlns:a16="http://schemas.microsoft.com/office/drawing/2014/main" id="{084C9093-4A43-4C42-9429-125D1B962E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6120" y="7652607"/>
            <a:ext cx="530512" cy="530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8" name="Picture 6" descr="Manager outline icon Royalty Free Vector Image">
            <a:extLst>
              <a:ext uri="{FF2B5EF4-FFF2-40B4-BE49-F238E27FC236}">
                <a16:creationId xmlns:a16="http://schemas.microsoft.com/office/drawing/2014/main" id="{D541FEBB-56B4-40D7-A208-676C4066843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36" t="12874" r="13702" b="20821"/>
          <a:stretch/>
        </p:blipFill>
        <p:spPr bwMode="auto">
          <a:xfrm>
            <a:off x="2294869" y="7564622"/>
            <a:ext cx="636346" cy="633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Bowl of food icon. outline bowl of food vector icon for web design wall  mural • murals wooden, donate, free | myloview.com">
            <a:extLst>
              <a:ext uri="{FF2B5EF4-FFF2-40B4-BE49-F238E27FC236}">
                <a16:creationId xmlns:a16="http://schemas.microsoft.com/office/drawing/2014/main" id="{70BDDF0A-988E-C99A-366D-2BBD3B9129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492" y="5421243"/>
            <a:ext cx="530512" cy="530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Premium Vector | Outline doodle illustration of fabric pieces hand drawn  sketch of textile samples">
            <a:extLst>
              <a:ext uri="{FF2B5EF4-FFF2-40B4-BE49-F238E27FC236}">
                <a16:creationId xmlns:a16="http://schemas.microsoft.com/office/drawing/2014/main" id="{7E550167-6409-B2B2-8709-2D3F06AD275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04" t="18926" r="7751" b="10673"/>
          <a:stretch/>
        </p:blipFill>
        <p:spPr bwMode="auto">
          <a:xfrm>
            <a:off x="4259084" y="5412164"/>
            <a:ext cx="762480" cy="631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6" descr="Manager outline icon Royalty Free Vector Image">
            <a:extLst>
              <a:ext uri="{FF2B5EF4-FFF2-40B4-BE49-F238E27FC236}">
                <a16:creationId xmlns:a16="http://schemas.microsoft.com/office/drawing/2014/main" id="{A5DD6360-8CC2-B0BF-69A3-C59792B5F31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36" t="12874" r="13702" b="20821"/>
          <a:stretch/>
        </p:blipFill>
        <p:spPr bwMode="auto">
          <a:xfrm>
            <a:off x="6492934" y="5385806"/>
            <a:ext cx="636346" cy="633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3" descr="Bowl of food icon. outline bowl of food vector icon for web design wall  mural • murals wooden, donate, free | myloview.com">
            <a:extLst>
              <a:ext uri="{FF2B5EF4-FFF2-40B4-BE49-F238E27FC236}">
                <a16:creationId xmlns:a16="http://schemas.microsoft.com/office/drawing/2014/main" id="{A90B2965-0D9E-4534-A873-E4E3A0127E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4148" y="3261062"/>
            <a:ext cx="530512" cy="530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4" descr="Premium Vector | Outline doodle illustration of fabric pieces hand drawn  sketch of textile samples">
            <a:extLst>
              <a:ext uri="{FF2B5EF4-FFF2-40B4-BE49-F238E27FC236}">
                <a16:creationId xmlns:a16="http://schemas.microsoft.com/office/drawing/2014/main" id="{36D6A372-5E86-2FFB-F470-4C22C976C9C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04" t="18926" r="7751" b="10673"/>
          <a:stretch/>
        </p:blipFill>
        <p:spPr bwMode="auto">
          <a:xfrm>
            <a:off x="4553145" y="3295963"/>
            <a:ext cx="762480" cy="631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6" descr="Manager outline icon Royalty Free Vector Image">
            <a:extLst>
              <a:ext uri="{FF2B5EF4-FFF2-40B4-BE49-F238E27FC236}">
                <a16:creationId xmlns:a16="http://schemas.microsoft.com/office/drawing/2014/main" id="{03F30E30-863D-A232-BEA9-2971EC17B24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36" t="12874" r="13702" b="20821"/>
          <a:stretch/>
        </p:blipFill>
        <p:spPr bwMode="auto">
          <a:xfrm>
            <a:off x="2302112" y="3288246"/>
            <a:ext cx="636346" cy="633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43210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00B0F0"/>
        </a:solidFill>
        <a:ln>
          <a:noFill/>
        </a:ln>
      </a:spPr>
      <a:bodyPr rtlCol="0" anchor="ctr"/>
      <a:lstStyle>
        <a:defPPr algn="ctr">
          <a:defRPr dirty="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866</TotalTime>
  <Words>305</Words>
  <Application>Microsoft Office PowerPoint</Application>
  <PresentationFormat>Custom</PresentationFormat>
  <Paragraphs>64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KG Second Chances Solid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Teacher</dc:creator>
  <cp:lastModifiedBy>Nick Lomax</cp:lastModifiedBy>
  <cp:revision>66</cp:revision>
  <cp:lastPrinted>2023-01-31T13:53:59Z</cp:lastPrinted>
  <dcterms:modified xsi:type="dcterms:W3CDTF">2023-06-09T08:43:49Z</dcterms:modified>
</cp:coreProperties>
</file>